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1853" r:id="rId3"/>
    <p:sldId id="1854" r:id="rId4"/>
    <p:sldId id="377" r:id="rId5"/>
    <p:sldId id="1595" r:id="rId6"/>
    <p:sldId id="1870" r:id="rId7"/>
    <p:sldId id="1591" r:id="rId8"/>
    <p:sldId id="1857" r:id="rId9"/>
    <p:sldId id="1858" r:id="rId10"/>
    <p:sldId id="1859" r:id="rId11"/>
    <p:sldId id="1860" r:id="rId12"/>
    <p:sldId id="1863" r:id="rId13"/>
    <p:sldId id="1868" r:id="rId14"/>
    <p:sldId id="1865" r:id="rId15"/>
    <p:sldId id="1869" r:id="rId16"/>
    <p:sldId id="1866" r:id="rId17"/>
    <p:sldId id="1867" r:id="rId18"/>
    <p:sldId id="1855" r:id="rId19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7"/>
    <p:restoredTop sz="96314" autoAdjust="0"/>
  </p:normalViewPr>
  <p:slideViewPr>
    <p:cSldViewPr snapToGrid="0">
      <p:cViewPr varScale="1">
        <p:scale>
          <a:sx n="83" d="100"/>
          <a:sy n="83" d="100"/>
        </p:scale>
        <p:origin x="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8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4AC4C-AA4B-49DA-A846-033AD3E91B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25B8B-3784-46F6-964B-E71104D3257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89FB5-4EB1-49B0-A09D-841C3778DD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A749D-F503-45C3-AA1D-00E0FE3AF12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5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接点 3"/>
          <p:cNvSpPr/>
          <p:nvPr/>
        </p:nvSpPr>
        <p:spPr>
          <a:xfrm>
            <a:off x="-3316755" y="-4576421"/>
            <a:ext cx="7054950" cy="7054950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接点 4"/>
          <p:cNvSpPr/>
          <p:nvPr/>
        </p:nvSpPr>
        <p:spPr>
          <a:xfrm>
            <a:off x="10210800" y="-853440"/>
            <a:ext cx="2621280" cy="2621280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接点 5"/>
          <p:cNvSpPr/>
          <p:nvPr/>
        </p:nvSpPr>
        <p:spPr>
          <a:xfrm>
            <a:off x="10761880" y="5695949"/>
            <a:ext cx="681991" cy="681991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接点 12"/>
          <p:cNvSpPr/>
          <p:nvPr/>
        </p:nvSpPr>
        <p:spPr>
          <a:xfrm>
            <a:off x="-2293189" y="4989072"/>
            <a:ext cx="7832498" cy="7832498"/>
          </a:xfrm>
          <a:prstGeom prst="flowChartConnector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接点 6"/>
          <p:cNvSpPr/>
          <p:nvPr/>
        </p:nvSpPr>
        <p:spPr>
          <a:xfrm>
            <a:off x="10989311" y="2478529"/>
            <a:ext cx="382170" cy="38217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流程图: 接点 7"/>
          <p:cNvSpPr/>
          <p:nvPr/>
        </p:nvSpPr>
        <p:spPr>
          <a:xfrm>
            <a:off x="1042570" y="4698827"/>
            <a:ext cx="580490" cy="58049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接点 8"/>
          <p:cNvSpPr/>
          <p:nvPr/>
        </p:nvSpPr>
        <p:spPr>
          <a:xfrm>
            <a:off x="1172310" y="1223236"/>
            <a:ext cx="450750" cy="45075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623695" y="2291080"/>
            <a:ext cx="9278620" cy="144526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zh-CN" altLang="en-US" sz="8800" spc="-300" dirty="0">
                <a:solidFill>
                  <a:schemeClr val="bg2">
                    <a:lumMod val="25000"/>
                  </a:schemeClr>
                </a:solidFill>
                <a:effectLst>
                  <a:outerShdw blurRad="76200" dist="88900" dir="2700000" algn="tl" rotWithShape="0">
                    <a:schemeClr val="accent2">
                      <a:alpha val="35000"/>
                    </a:schemeClr>
                  </a:outerShdw>
                </a:effectLst>
                <a:latin typeface="优设标题黑" panose="00000500000000000000" pitchFamily="2" charset="-122"/>
                <a:ea typeface="优设标题黑" panose="00000500000000000000" pitchFamily="2" charset="-122"/>
                <a:cs typeface="OPPOSans L" panose="00020600040101010101" pitchFamily="18" charset="-122"/>
                <a:sym typeface="优设标题黑" panose="00000500000000000000" pitchFamily="2" charset="-122"/>
              </a:rPr>
              <a:t>本科新生档案</a:t>
            </a:r>
            <a:r>
              <a:rPr lang="zh-CN" altLang="en-US" sz="8800" spc="-300" dirty="0" smtClean="0">
                <a:solidFill>
                  <a:schemeClr val="bg2">
                    <a:lumMod val="25000"/>
                  </a:schemeClr>
                </a:solidFill>
                <a:effectLst>
                  <a:outerShdw blurRad="76200" dist="88900" dir="2700000" algn="tl" rotWithShape="0">
                    <a:schemeClr val="accent2">
                      <a:alpha val="35000"/>
                    </a:schemeClr>
                  </a:outerShdw>
                </a:effectLst>
                <a:latin typeface="优设标题黑" panose="00000500000000000000" pitchFamily="2" charset="-122"/>
                <a:ea typeface="优设标题黑" panose="00000500000000000000" pitchFamily="2" charset="-122"/>
                <a:cs typeface="OPPOSans L" panose="00020600040101010101" pitchFamily="18" charset="-122"/>
                <a:sym typeface="优设标题黑" panose="00000500000000000000" pitchFamily="2" charset="-122"/>
              </a:rPr>
              <a:t>整理</a:t>
            </a:r>
            <a:endParaRPr lang="zh-CN" altLang="en-US" sz="8800" spc="-300" dirty="0">
              <a:solidFill>
                <a:schemeClr val="bg2">
                  <a:lumMod val="25000"/>
                </a:schemeClr>
              </a:solidFill>
              <a:effectLst>
                <a:outerShdw blurRad="76200" dist="88900" dir="2700000" algn="tl" rotWithShape="0">
                  <a:schemeClr val="accent2">
                    <a:alpha val="35000"/>
                  </a:schemeClr>
                </a:outerShdw>
              </a:effectLst>
              <a:latin typeface="优设标题黑" panose="00000500000000000000" pitchFamily="2" charset="-122"/>
              <a:ea typeface="优设标题黑" panose="00000500000000000000" pitchFamily="2" charset="-122"/>
              <a:cs typeface="OPPOSans L" panose="00020600040101010101" pitchFamily="18" charset="-122"/>
              <a:sym typeface="优设标题黑" panose="00000500000000000000" pitchFamily="2" charset="-122"/>
            </a:endParaRPr>
          </a:p>
        </p:txBody>
      </p:sp>
      <p:sp>
        <p:nvSpPr>
          <p:cNvPr id="15" name="TextBox 26"/>
          <p:cNvSpPr txBox="1"/>
          <p:nvPr/>
        </p:nvSpPr>
        <p:spPr>
          <a:xfrm>
            <a:off x="3607614" y="3806011"/>
            <a:ext cx="487527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CN" sz="2400" dirty="0" smtClean="0">
              <a:solidFill>
                <a:schemeClr val="bg2">
                  <a:lumMod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+mn-ea"/>
              <a:sym typeface="字魂58号-创中黑" panose="00000500000000000000" pitchFamily="2" charset="-122"/>
            </a:endParaRPr>
          </a:p>
          <a:p>
            <a:pPr algn="ctr"/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uFillTx/>
                <a:latin typeface="+mn-ea"/>
                <a:cs typeface="+mn-ea"/>
                <a:sym typeface="字魂58号-创中黑" panose="00000500000000000000" pitchFamily="2" charset="-122"/>
              </a:rPr>
              <a:t>就业创业指导中心</a:t>
            </a:r>
            <a:endParaRPr lang="zh-CN" altLang="en-US" sz="2400" dirty="0" smtClean="0">
              <a:solidFill>
                <a:schemeClr val="bg2">
                  <a:lumMod val="25000"/>
                </a:schemeClr>
              </a:solidFill>
              <a:uFillTx/>
              <a:latin typeface="+mn-ea"/>
              <a:cs typeface="+mn-ea"/>
              <a:sym typeface="字魂58号-创中黑" panose="00000500000000000000" pitchFamily="2" charset="-122"/>
            </a:endParaRPr>
          </a:p>
          <a:p>
            <a:pPr algn="ctr"/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uFillTx/>
                <a:latin typeface="+mn-ea"/>
                <a:cs typeface="+mn-ea"/>
                <a:sym typeface="字魂58号-创中黑" panose="00000500000000000000" pitchFamily="2" charset="-122"/>
              </a:rPr>
              <a:t>202</a:t>
            </a:r>
            <a:r>
              <a:rPr lang="en-US" altLang="zh-CN" sz="2400" dirty="0" smtClean="0">
                <a:solidFill>
                  <a:schemeClr val="bg2">
                    <a:lumMod val="25000"/>
                  </a:schemeClr>
                </a:solidFill>
                <a:uFillTx/>
                <a:latin typeface="+mn-ea"/>
                <a:cs typeface="+mn-ea"/>
                <a:sym typeface="字魂58号-创中黑" panose="00000500000000000000" pitchFamily="2" charset="-122"/>
              </a:rPr>
              <a:t>6</a:t>
            </a:r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uFillTx/>
                <a:latin typeface="+mn-ea"/>
                <a:cs typeface="+mn-ea"/>
                <a:sym typeface="字魂58号-创中黑" panose="00000500000000000000" pitchFamily="2" charset="-122"/>
              </a:rPr>
              <a:t>年</a:t>
            </a:r>
            <a:r>
              <a:rPr lang="en-US" altLang="zh-CN" sz="2400" dirty="0" smtClean="0">
                <a:solidFill>
                  <a:schemeClr val="bg2">
                    <a:lumMod val="25000"/>
                  </a:schemeClr>
                </a:solidFill>
                <a:uFillTx/>
                <a:latin typeface="+mn-ea"/>
                <a:cs typeface="+mn-ea"/>
                <a:sym typeface="字魂58号-创中黑" panose="00000500000000000000" pitchFamily="2" charset="-122"/>
              </a:rPr>
              <a:t>9</a:t>
            </a:r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uFillTx/>
                <a:latin typeface="+mn-ea"/>
                <a:cs typeface="+mn-ea"/>
                <a:sym typeface="字魂58号-创中黑" panose="00000500000000000000" pitchFamily="2" charset="-122"/>
              </a:rPr>
              <a:t>月</a:t>
            </a:r>
            <a:endParaRPr lang="zh-CN" altLang="en-US" sz="2400" dirty="0" smtClean="0">
              <a:solidFill>
                <a:schemeClr val="bg2">
                  <a:lumMod val="25000"/>
                </a:schemeClr>
              </a:solidFill>
              <a:uFillTx/>
              <a:latin typeface="+mn-ea"/>
              <a:cs typeface="+mn-ea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流程图: 接点 12"/>
          <p:cNvSpPr/>
          <p:nvPr/>
        </p:nvSpPr>
        <p:spPr>
          <a:xfrm>
            <a:off x="8057196" y="4309773"/>
            <a:ext cx="7832498" cy="7832498"/>
          </a:xfrm>
          <a:prstGeom prst="flowChartConnector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接点 4"/>
          <p:cNvSpPr/>
          <p:nvPr/>
        </p:nvSpPr>
        <p:spPr>
          <a:xfrm>
            <a:off x="10566986" y="-1310640"/>
            <a:ext cx="2621280" cy="2621280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接点 5"/>
          <p:cNvSpPr/>
          <p:nvPr/>
        </p:nvSpPr>
        <p:spPr>
          <a:xfrm>
            <a:off x="640299" y="5841553"/>
            <a:ext cx="502702" cy="502702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接点 12"/>
          <p:cNvSpPr/>
          <p:nvPr/>
        </p:nvSpPr>
        <p:spPr>
          <a:xfrm>
            <a:off x="-1950289" y="-5583678"/>
            <a:ext cx="7832498" cy="7832498"/>
          </a:xfrm>
          <a:prstGeom prst="flowChartConnector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接点 6"/>
          <p:cNvSpPr/>
          <p:nvPr/>
        </p:nvSpPr>
        <p:spPr>
          <a:xfrm>
            <a:off x="10566986" y="573529"/>
            <a:ext cx="382170" cy="38217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863761" y="1771743"/>
            <a:ext cx="13773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重要性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11817" y="1771743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2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01</a:t>
            </a:r>
            <a:endParaRPr lang="zh-CN" altLang="en-US" sz="2800" dirty="0">
              <a:solidFill>
                <a:schemeClr val="accent2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095763" y="1802521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spc="3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/</a:t>
            </a:r>
            <a:endParaRPr lang="zh-CN" altLang="en-US" sz="2400" spc="3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664988" y="3071625"/>
            <a:ext cx="17748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时间</a:t>
            </a:r>
            <a:r>
              <a:rPr lang="zh-CN" altLang="en-US" sz="28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安排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611817" y="3071625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2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02</a:t>
            </a:r>
            <a:endParaRPr lang="zh-CN" altLang="en-US" sz="2800" dirty="0">
              <a:solidFill>
                <a:schemeClr val="accent2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095763" y="3102403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spc="3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/</a:t>
            </a:r>
            <a:endParaRPr lang="zh-CN" altLang="en-US" sz="2400" spc="3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664989" y="4371507"/>
            <a:ext cx="17748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整理要求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11816" y="4371507"/>
            <a:ext cx="582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2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03</a:t>
            </a:r>
            <a:endParaRPr lang="zh-CN" altLang="en-US" sz="2800" dirty="0">
              <a:solidFill>
                <a:schemeClr val="accent2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095763" y="4402285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spc="3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/</a:t>
            </a:r>
            <a:endParaRPr lang="zh-CN" altLang="en-US" sz="2400" spc="3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27575" y="2705725"/>
            <a:ext cx="2569936" cy="144655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zh-CN" altLang="en-US" sz="8800" spc="-300" dirty="0">
                <a:solidFill>
                  <a:schemeClr val="bg2">
                    <a:lumMod val="25000"/>
                  </a:schemeClr>
                </a:solidFill>
                <a:effectLst>
                  <a:outerShdw blurRad="76200" dist="88900" dir="2700000" algn="tl" rotWithShape="0">
                    <a:schemeClr val="accent2">
                      <a:alpha val="35000"/>
                    </a:schemeClr>
                  </a:outerShdw>
                </a:effectLst>
                <a:latin typeface="优设标题黑" panose="00000500000000000000" pitchFamily="2" charset="-122"/>
                <a:ea typeface="优设标题黑" panose="00000500000000000000" pitchFamily="2" charset="-122"/>
                <a:cs typeface="OPPOSans L" panose="00020600040101010101" pitchFamily="18" charset="-122"/>
                <a:sym typeface="优设标题黑" panose="00000500000000000000" pitchFamily="2" charset="-122"/>
              </a:rPr>
              <a:t>目录</a:t>
            </a:r>
            <a:endParaRPr lang="zh-CN" altLang="en-US" sz="8800" spc="-300" dirty="0">
              <a:solidFill>
                <a:schemeClr val="bg2">
                  <a:lumMod val="25000"/>
                </a:schemeClr>
              </a:solidFill>
              <a:effectLst>
                <a:outerShdw blurRad="76200" dist="88900" dir="2700000" algn="tl" rotWithShape="0">
                  <a:schemeClr val="accent2">
                    <a:alpha val="35000"/>
                  </a:schemeClr>
                </a:outerShdw>
              </a:effectLst>
              <a:latin typeface="优设标题黑" panose="00000500000000000000" pitchFamily="2" charset="-122"/>
              <a:ea typeface="优设标题黑" panose="00000500000000000000" pitchFamily="2" charset="-122"/>
              <a:cs typeface="OPPOSans L" panose="00020600040101010101" pitchFamily="18" charset="-122"/>
              <a:sym typeface="优设标题黑" panose="00000500000000000000" pitchFamily="2" charset="-122"/>
            </a:endParaRPr>
          </a:p>
        </p:txBody>
      </p:sp>
      <p:sp>
        <p:nvSpPr>
          <p:cNvPr id="20" name="流程图: 接点 5"/>
          <p:cNvSpPr/>
          <p:nvPr/>
        </p:nvSpPr>
        <p:spPr>
          <a:xfrm>
            <a:off x="10758071" y="4997046"/>
            <a:ext cx="743324" cy="743324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4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一、重要性</a:t>
              </a:r>
              <a:endPara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2" name="Freeform: Shape 35"/>
          <p:cNvSpPr/>
          <p:nvPr/>
        </p:nvSpPr>
        <p:spPr>
          <a:xfrm>
            <a:off x="5646738" y="0"/>
            <a:ext cx="6545262" cy="6858000"/>
          </a:xfrm>
          <a:custGeom>
            <a:avLst/>
            <a:gdLst>
              <a:gd name="connsiteX0" fmla="*/ 2841971 w 6546034"/>
              <a:gd name="connsiteY0" fmla="*/ 0 h 6858000"/>
              <a:gd name="connsiteX1" fmla="*/ 6546034 w 6546034"/>
              <a:gd name="connsiteY1" fmla="*/ 0 h 6858000"/>
              <a:gd name="connsiteX2" fmla="*/ 6546034 w 6546034"/>
              <a:gd name="connsiteY2" fmla="*/ 6858000 h 6858000"/>
              <a:gd name="connsiteX3" fmla="*/ 2845470 w 6546034"/>
              <a:gd name="connsiteY3" fmla="*/ 6858000 h 6858000"/>
              <a:gd name="connsiteX4" fmla="*/ 415876 w 6546034"/>
              <a:gd name="connsiteY4" fmla="*/ 4438250 h 6858000"/>
              <a:gd name="connsiteX5" fmla="*/ 411819 w 6546034"/>
              <a:gd name="connsiteY5" fmla="*/ 24400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46034" h="6858000">
                <a:moveTo>
                  <a:pt x="2841971" y="0"/>
                </a:moveTo>
                <a:lnTo>
                  <a:pt x="6546034" y="0"/>
                </a:lnTo>
                <a:lnTo>
                  <a:pt x="6546034" y="6858000"/>
                </a:lnTo>
                <a:lnTo>
                  <a:pt x="2845470" y="6858000"/>
                </a:lnTo>
                <a:lnTo>
                  <a:pt x="415876" y="4438250"/>
                </a:lnTo>
                <a:cubicBezTo>
                  <a:pt x="-137035" y="3887581"/>
                  <a:pt x="-138855" y="2992952"/>
                  <a:pt x="411819" y="2440041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Freeform: Shape 36"/>
          <p:cNvSpPr/>
          <p:nvPr/>
        </p:nvSpPr>
        <p:spPr>
          <a:xfrm>
            <a:off x="5286375" y="3584575"/>
            <a:ext cx="2432050" cy="2432050"/>
          </a:xfrm>
          <a:custGeom>
            <a:avLst/>
            <a:gdLst>
              <a:gd name="connsiteX0" fmla="*/ 1213419 w 2431775"/>
              <a:gd name="connsiteY0" fmla="*/ 1 h 2431775"/>
              <a:gd name="connsiteX1" fmla="*/ 1438186 w 2431775"/>
              <a:gd name="connsiteY1" fmla="*/ 92569 h 2431775"/>
              <a:gd name="connsiteX2" fmla="*/ 2338296 w 2431775"/>
              <a:gd name="connsiteY2" fmla="*/ 989030 h 2431775"/>
              <a:gd name="connsiteX3" fmla="*/ 2339208 w 2431775"/>
              <a:gd name="connsiteY3" fmla="*/ 1438186 h 2431775"/>
              <a:gd name="connsiteX4" fmla="*/ 1442746 w 2431775"/>
              <a:gd name="connsiteY4" fmla="*/ 2338296 h 2431775"/>
              <a:gd name="connsiteX5" fmla="*/ 993590 w 2431775"/>
              <a:gd name="connsiteY5" fmla="*/ 2339208 h 2431775"/>
              <a:gd name="connsiteX6" fmla="*/ 93481 w 2431775"/>
              <a:gd name="connsiteY6" fmla="*/ 1442746 h 2431775"/>
              <a:gd name="connsiteX7" fmla="*/ 92569 w 2431775"/>
              <a:gd name="connsiteY7" fmla="*/ 993590 h 2431775"/>
              <a:gd name="connsiteX8" fmla="*/ 989030 w 2431775"/>
              <a:gd name="connsiteY8" fmla="*/ 93481 h 2431775"/>
              <a:gd name="connsiteX9" fmla="*/ 1213419 w 2431775"/>
              <a:gd name="connsiteY9" fmla="*/ 1 h 24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1775" h="2431775">
                <a:moveTo>
                  <a:pt x="1213419" y="1"/>
                </a:moveTo>
                <a:cubicBezTo>
                  <a:pt x="1294700" y="-164"/>
                  <a:pt x="1376044" y="30679"/>
                  <a:pt x="1438186" y="92569"/>
                </a:cubicBezTo>
                <a:lnTo>
                  <a:pt x="2338296" y="989030"/>
                </a:lnTo>
                <a:cubicBezTo>
                  <a:pt x="2462579" y="1112809"/>
                  <a:pt x="2462987" y="1313903"/>
                  <a:pt x="2339208" y="1438186"/>
                </a:cubicBezTo>
                <a:lnTo>
                  <a:pt x="1442746" y="2338296"/>
                </a:lnTo>
                <a:cubicBezTo>
                  <a:pt x="1318967" y="2462579"/>
                  <a:pt x="1117873" y="2462987"/>
                  <a:pt x="993590" y="2339208"/>
                </a:cubicBezTo>
                <a:lnTo>
                  <a:pt x="93481" y="1442746"/>
                </a:lnTo>
                <a:cubicBezTo>
                  <a:pt x="-30802" y="1318967"/>
                  <a:pt x="-31211" y="1117873"/>
                  <a:pt x="92569" y="993590"/>
                </a:cubicBezTo>
                <a:lnTo>
                  <a:pt x="989030" y="93481"/>
                </a:lnTo>
                <a:cubicBezTo>
                  <a:pt x="1050920" y="31339"/>
                  <a:pt x="1132138" y="166"/>
                  <a:pt x="121341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4" name="Group 52"/>
          <p:cNvGrpSpPr/>
          <p:nvPr/>
        </p:nvGrpSpPr>
        <p:grpSpPr bwMode="auto">
          <a:xfrm>
            <a:off x="1010505" y="1646013"/>
            <a:ext cx="276225" cy="368300"/>
            <a:chOff x="8332164" y="717871"/>
            <a:chExt cx="459026" cy="569605"/>
          </a:xfrm>
        </p:grpSpPr>
        <p:sp>
          <p:nvSpPr>
            <p:cNvPr id="5" name="Freeform: Shape 53"/>
            <p:cNvSpPr/>
            <p:nvPr/>
          </p:nvSpPr>
          <p:spPr>
            <a:xfrm>
              <a:off x="8369097" y="717871"/>
              <a:ext cx="422093" cy="390375"/>
            </a:xfrm>
            <a:custGeom>
              <a:avLst/>
              <a:gdLst>
                <a:gd name="connsiteX0" fmla="*/ 538158 w 1078506"/>
                <a:gd name="connsiteY0" fmla="*/ 1 h 1078507"/>
                <a:gd name="connsiteX1" fmla="*/ 637844 w 1078506"/>
                <a:gd name="connsiteY1" fmla="*/ 41056 h 1078507"/>
                <a:gd name="connsiteX2" fmla="*/ 1037048 w 1078506"/>
                <a:gd name="connsiteY2" fmla="*/ 438641 h 1078507"/>
                <a:gd name="connsiteX3" fmla="*/ 1037452 w 1078506"/>
                <a:gd name="connsiteY3" fmla="*/ 637845 h 1078507"/>
                <a:gd name="connsiteX4" fmla="*/ 639866 w 1078506"/>
                <a:gd name="connsiteY4" fmla="*/ 1037049 h 1078507"/>
                <a:gd name="connsiteX5" fmla="*/ 440663 w 1078506"/>
                <a:gd name="connsiteY5" fmla="*/ 1037453 h 1078507"/>
                <a:gd name="connsiteX6" fmla="*/ 41460 w 1078506"/>
                <a:gd name="connsiteY6" fmla="*/ 639867 h 1078507"/>
                <a:gd name="connsiteX7" fmla="*/ 41055 w 1078506"/>
                <a:gd name="connsiteY7" fmla="*/ 440664 h 1078507"/>
                <a:gd name="connsiteX8" fmla="*/ 438640 w 1078506"/>
                <a:gd name="connsiteY8" fmla="*/ 41460 h 1078507"/>
                <a:gd name="connsiteX9" fmla="*/ 538158 w 1078506"/>
                <a:gd name="connsiteY9" fmla="*/ 1 h 107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506" h="1078507">
                  <a:moveTo>
                    <a:pt x="538158" y="1"/>
                  </a:moveTo>
                  <a:cubicBezTo>
                    <a:pt x="574207" y="-72"/>
                    <a:pt x="610283" y="13607"/>
                    <a:pt x="637844" y="41056"/>
                  </a:cubicBezTo>
                  <a:lnTo>
                    <a:pt x="1037048" y="438641"/>
                  </a:lnTo>
                  <a:cubicBezTo>
                    <a:pt x="1092168" y="493538"/>
                    <a:pt x="1092349" y="582725"/>
                    <a:pt x="1037452" y="637845"/>
                  </a:cubicBezTo>
                  <a:lnTo>
                    <a:pt x="639866" y="1037049"/>
                  </a:lnTo>
                  <a:cubicBezTo>
                    <a:pt x="584969" y="1092169"/>
                    <a:pt x="495783" y="1092350"/>
                    <a:pt x="440663" y="1037453"/>
                  </a:cubicBezTo>
                  <a:lnTo>
                    <a:pt x="41460" y="639867"/>
                  </a:lnTo>
                  <a:cubicBezTo>
                    <a:pt x="-13661" y="584970"/>
                    <a:pt x="-13842" y="495784"/>
                    <a:pt x="41055" y="440664"/>
                  </a:cubicBezTo>
                  <a:lnTo>
                    <a:pt x="438640" y="41460"/>
                  </a:lnTo>
                  <a:cubicBezTo>
                    <a:pt x="466089" y="13900"/>
                    <a:pt x="502110" y="75"/>
                    <a:pt x="538158" y="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Freeform: Shape 54"/>
            <p:cNvSpPr/>
            <p:nvPr/>
          </p:nvSpPr>
          <p:spPr>
            <a:xfrm>
              <a:off x="8332164" y="897099"/>
              <a:ext cx="422093" cy="390377"/>
            </a:xfrm>
            <a:custGeom>
              <a:avLst/>
              <a:gdLst>
                <a:gd name="connsiteX0" fmla="*/ 538158 w 1078506"/>
                <a:gd name="connsiteY0" fmla="*/ 1 h 1078507"/>
                <a:gd name="connsiteX1" fmla="*/ 637844 w 1078506"/>
                <a:gd name="connsiteY1" fmla="*/ 41056 h 1078507"/>
                <a:gd name="connsiteX2" fmla="*/ 1037048 w 1078506"/>
                <a:gd name="connsiteY2" fmla="*/ 438641 h 1078507"/>
                <a:gd name="connsiteX3" fmla="*/ 1037452 w 1078506"/>
                <a:gd name="connsiteY3" fmla="*/ 637845 h 1078507"/>
                <a:gd name="connsiteX4" fmla="*/ 639866 w 1078506"/>
                <a:gd name="connsiteY4" fmla="*/ 1037049 h 1078507"/>
                <a:gd name="connsiteX5" fmla="*/ 440663 w 1078506"/>
                <a:gd name="connsiteY5" fmla="*/ 1037453 h 1078507"/>
                <a:gd name="connsiteX6" fmla="*/ 41460 w 1078506"/>
                <a:gd name="connsiteY6" fmla="*/ 639867 h 1078507"/>
                <a:gd name="connsiteX7" fmla="*/ 41055 w 1078506"/>
                <a:gd name="connsiteY7" fmla="*/ 440664 h 1078507"/>
                <a:gd name="connsiteX8" fmla="*/ 438640 w 1078506"/>
                <a:gd name="connsiteY8" fmla="*/ 41460 h 1078507"/>
                <a:gd name="connsiteX9" fmla="*/ 538158 w 1078506"/>
                <a:gd name="connsiteY9" fmla="*/ 1 h 107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506" h="1078507">
                  <a:moveTo>
                    <a:pt x="538158" y="1"/>
                  </a:moveTo>
                  <a:cubicBezTo>
                    <a:pt x="574207" y="-72"/>
                    <a:pt x="610283" y="13607"/>
                    <a:pt x="637844" y="41056"/>
                  </a:cubicBezTo>
                  <a:lnTo>
                    <a:pt x="1037048" y="438641"/>
                  </a:lnTo>
                  <a:cubicBezTo>
                    <a:pt x="1092168" y="493538"/>
                    <a:pt x="1092349" y="582725"/>
                    <a:pt x="1037452" y="637845"/>
                  </a:cubicBezTo>
                  <a:lnTo>
                    <a:pt x="639866" y="1037049"/>
                  </a:lnTo>
                  <a:cubicBezTo>
                    <a:pt x="584969" y="1092169"/>
                    <a:pt x="495783" y="1092350"/>
                    <a:pt x="440663" y="1037453"/>
                  </a:cubicBezTo>
                  <a:lnTo>
                    <a:pt x="41460" y="639867"/>
                  </a:lnTo>
                  <a:cubicBezTo>
                    <a:pt x="-13661" y="584970"/>
                    <a:pt x="-13842" y="495784"/>
                    <a:pt x="41055" y="440664"/>
                  </a:cubicBezTo>
                  <a:lnTo>
                    <a:pt x="438640" y="41460"/>
                  </a:lnTo>
                  <a:cubicBezTo>
                    <a:pt x="466089" y="13900"/>
                    <a:pt x="502110" y="75"/>
                    <a:pt x="538158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7" name="Group 55"/>
          <p:cNvGrpSpPr/>
          <p:nvPr/>
        </p:nvGrpSpPr>
        <p:grpSpPr bwMode="auto">
          <a:xfrm>
            <a:off x="1010505" y="2998563"/>
            <a:ext cx="276225" cy="368300"/>
            <a:chOff x="8332164" y="717871"/>
            <a:chExt cx="459026" cy="569605"/>
          </a:xfrm>
        </p:grpSpPr>
        <p:sp>
          <p:nvSpPr>
            <p:cNvPr id="8" name="Freeform: Shape 56"/>
            <p:cNvSpPr/>
            <p:nvPr/>
          </p:nvSpPr>
          <p:spPr>
            <a:xfrm>
              <a:off x="8369097" y="717871"/>
              <a:ext cx="422093" cy="390375"/>
            </a:xfrm>
            <a:custGeom>
              <a:avLst/>
              <a:gdLst>
                <a:gd name="connsiteX0" fmla="*/ 538158 w 1078506"/>
                <a:gd name="connsiteY0" fmla="*/ 1 h 1078507"/>
                <a:gd name="connsiteX1" fmla="*/ 637844 w 1078506"/>
                <a:gd name="connsiteY1" fmla="*/ 41056 h 1078507"/>
                <a:gd name="connsiteX2" fmla="*/ 1037048 w 1078506"/>
                <a:gd name="connsiteY2" fmla="*/ 438641 h 1078507"/>
                <a:gd name="connsiteX3" fmla="*/ 1037452 w 1078506"/>
                <a:gd name="connsiteY3" fmla="*/ 637845 h 1078507"/>
                <a:gd name="connsiteX4" fmla="*/ 639866 w 1078506"/>
                <a:gd name="connsiteY4" fmla="*/ 1037049 h 1078507"/>
                <a:gd name="connsiteX5" fmla="*/ 440663 w 1078506"/>
                <a:gd name="connsiteY5" fmla="*/ 1037453 h 1078507"/>
                <a:gd name="connsiteX6" fmla="*/ 41460 w 1078506"/>
                <a:gd name="connsiteY6" fmla="*/ 639867 h 1078507"/>
                <a:gd name="connsiteX7" fmla="*/ 41055 w 1078506"/>
                <a:gd name="connsiteY7" fmla="*/ 440664 h 1078507"/>
                <a:gd name="connsiteX8" fmla="*/ 438640 w 1078506"/>
                <a:gd name="connsiteY8" fmla="*/ 41460 h 1078507"/>
                <a:gd name="connsiteX9" fmla="*/ 538158 w 1078506"/>
                <a:gd name="connsiteY9" fmla="*/ 1 h 107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506" h="1078507">
                  <a:moveTo>
                    <a:pt x="538158" y="1"/>
                  </a:moveTo>
                  <a:cubicBezTo>
                    <a:pt x="574207" y="-72"/>
                    <a:pt x="610283" y="13607"/>
                    <a:pt x="637844" y="41056"/>
                  </a:cubicBezTo>
                  <a:lnTo>
                    <a:pt x="1037048" y="438641"/>
                  </a:lnTo>
                  <a:cubicBezTo>
                    <a:pt x="1092168" y="493538"/>
                    <a:pt x="1092349" y="582725"/>
                    <a:pt x="1037452" y="637845"/>
                  </a:cubicBezTo>
                  <a:lnTo>
                    <a:pt x="639866" y="1037049"/>
                  </a:lnTo>
                  <a:cubicBezTo>
                    <a:pt x="584969" y="1092169"/>
                    <a:pt x="495783" y="1092350"/>
                    <a:pt x="440663" y="1037453"/>
                  </a:cubicBezTo>
                  <a:lnTo>
                    <a:pt x="41460" y="639867"/>
                  </a:lnTo>
                  <a:cubicBezTo>
                    <a:pt x="-13661" y="584970"/>
                    <a:pt x="-13842" y="495784"/>
                    <a:pt x="41055" y="440664"/>
                  </a:cubicBezTo>
                  <a:lnTo>
                    <a:pt x="438640" y="41460"/>
                  </a:lnTo>
                  <a:cubicBezTo>
                    <a:pt x="466089" y="13900"/>
                    <a:pt x="502110" y="75"/>
                    <a:pt x="538158" y="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: Shape 57"/>
            <p:cNvSpPr/>
            <p:nvPr/>
          </p:nvSpPr>
          <p:spPr>
            <a:xfrm>
              <a:off x="8332164" y="897099"/>
              <a:ext cx="422093" cy="390377"/>
            </a:xfrm>
            <a:custGeom>
              <a:avLst/>
              <a:gdLst>
                <a:gd name="connsiteX0" fmla="*/ 538158 w 1078506"/>
                <a:gd name="connsiteY0" fmla="*/ 1 h 1078507"/>
                <a:gd name="connsiteX1" fmla="*/ 637844 w 1078506"/>
                <a:gd name="connsiteY1" fmla="*/ 41056 h 1078507"/>
                <a:gd name="connsiteX2" fmla="*/ 1037048 w 1078506"/>
                <a:gd name="connsiteY2" fmla="*/ 438641 h 1078507"/>
                <a:gd name="connsiteX3" fmla="*/ 1037452 w 1078506"/>
                <a:gd name="connsiteY3" fmla="*/ 637845 h 1078507"/>
                <a:gd name="connsiteX4" fmla="*/ 639866 w 1078506"/>
                <a:gd name="connsiteY4" fmla="*/ 1037049 h 1078507"/>
                <a:gd name="connsiteX5" fmla="*/ 440663 w 1078506"/>
                <a:gd name="connsiteY5" fmla="*/ 1037453 h 1078507"/>
                <a:gd name="connsiteX6" fmla="*/ 41460 w 1078506"/>
                <a:gd name="connsiteY6" fmla="*/ 639867 h 1078507"/>
                <a:gd name="connsiteX7" fmla="*/ 41055 w 1078506"/>
                <a:gd name="connsiteY7" fmla="*/ 440664 h 1078507"/>
                <a:gd name="connsiteX8" fmla="*/ 438640 w 1078506"/>
                <a:gd name="connsiteY8" fmla="*/ 41460 h 1078507"/>
                <a:gd name="connsiteX9" fmla="*/ 538158 w 1078506"/>
                <a:gd name="connsiteY9" fmla="*/ 1 h 107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506" h="1078507">
                  <a:moveTo>
                    <a:pt x="538158" y="1"/>
                  </a:moveTo>
                  <a:cubicBezTo>
                    <a:pt x="574207" y="-72"/>
                    <a:pt x="610283" y="13607"/>
                    <a:pt x="637844" y="41056"/>
                  </a:cubicBezTo>
                  <a:lnTo>
                    <a:pt x="1037048" y="438641"/>
                  </a:lnTo>
                  <a:cubicBezTo>
                    <a:pt x="1092168" y="493538"/>
                    <a:pt x="1092349" y="582725"/>
                    <a:pt x="1037452" y="637845"/>
                  </a:cubicBezTo>
                  <a:lnTo>
                    <a:pt x="639866" y="1037049"/>
                  </a:lnTo>
                  <a:cubicBezTo>
                    <a:pt x="584969" y="1092169"/>
                    <a:pt x="495783" y="1092350"/>
                    <a:pt x="440663" y="1037453"/>
                  </a:cubicBezTo>
                  <a:lnTo>
                    <a:pt x="41460" y="639867"/>
                  </a:lnTo>
                  <a:cubicBezTo>
                    <a:pt x="-13661" y="584970"/>
                    <a:pt x="-13842" y="495784"/>
                    <a:pt x="41055" y="440664"/>
                  </a:cubicBezTo>
                  <a:lnTo>
                    <a:pt x="438640" y="41460"/>
                  </a:lnTo>
                  <a:cubicBezTo>
                    <a:pt x="466089" y="13900"/>
                    <a:pt x="502110" y="75"/>
                    <a:pt x="538158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0" name="Group 58"/>
          <p:cNvGrpSpPr/>
          <p:nvPr/>
        </p:nvGrpSpPr>
        <p:grpSpPr bwMode="auto">
          <a:xfrm>
            <a:off x="1010505" y="4511450"/>
            <a:ext cx="276225" cy="368300"/>
            <a:chOff x="8332164" y="717871"/>
            <a:chExt cx="459026" cy="569605"/>
          </a:xfrm>
        </p:grpSpPr>
        <p:sp>
          <p:nvSpPr>
            <p:cNvPr id="11" name="Freeform: Shape 59"/>
            <p:cNvSpPr/>
            <p:nvPr/>
          </p:nvSpPr>
          <p:spPr>
            <a:xfrm>
              <a:off x="8369097" y="717871"/>
              <a:ext cx="422093" cy="390377"/>
            </a:xfrm>
            <a:custGeom>
              <a:avLst/>
              <a:gdLst>
                <a:gd name="connsiteX0" fmla="*/ 538158 w 1078506"/>
                <a:gd name="connsiteY0" fmla="*/ 1 h 1078507"/>
                <a:gd name="connsiteX1" fmla="*/ 637844 w 1078506"/>
                <a:gd name="connsiteY1" fmla="*/ 41056 h 1078507"/>
                <a:gd name="connsiteX2" fmla="*/ 1037048 w 1078506"/>
                <a:gd name="connsiteY2" fmla="*/ 438641 h 1078507"/>
                <a:gd name="connsiteX3" fmla="*/ 1037452 w 1078506"/>
                <a:gd name="connsiteY3" fmla="*/ 637845 h 1078507"/>
                <a:gd name="connsiteX4" fmla="*/ 639866 w 1078506"/>
                <a:gd name="connsiteY4" fmla="*/ 1037049 h 1078507"/>
                <a:gd name="connsiteX5" fmla="*/ 440663 w 1078506"/>
                <a:gd name="connsiteY5" fmla="*/ 1037453 h 1078507"/>
                <a:gd name="connsiteX6" fmla="*/ 41460 w 1078506"/>
                <a:gd name="connsiteY6" fmla="*/ 639867 h 1078507"/>
                <a:gd name="connsiteX7" fmla="*/ 41055 w 1078506"/>
                <a:gd name="connsiteY7" fmla="*/ 440664 h 1078507"/>
                <a:gd name="connsiteX8" fmla="*/ 438640 w 1078506"/>
                <a:gd name="connsiteY8" fmla="*/ 41460 h 1078507"/>
                <a:gd name="connsiteX9" fmla="*/ 538158 w 1078506"/>
                <a:gd name="connsiteY9" fmla="*/ 1 h 107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506" h="1078507">
                  <a:moveTo>
                    <a:pt x="538158" y="1"/>
                  </a:moveTo>
                  <a:cubicBezTo>
                    <a:pt x="574207" y="-72"/>
                    <a:pt x="610283" y="13607"/>
                    <a:pt x="637844" y="41056"/>
                  </a:cubicBezTo>
                  <a:lnTo>
                    <a:pt x="1037048" y="438641"/>
                  </a:lnTo>
                  <a:cubicBezTo>
                    <a:pt x="1092168" y="493538"/>
                    <a:pt x="1092349" y="582725"/>
                    <a:pt x="1037452" y="637845"/>
                  </a:cubicBezTo>
                  <a:lnTo>
                    <a:pt x="639866" y="1037049"/>
                  </a:lnTo>
                  <a:cubicBezTo>
                    <a:pt x="584969" y="1092169"/>
                    <a:pt x="495783" y="1092350"/>
                    <a:pt x="440663" y="1037453"/>
                  </a:cubicBezTo>
                  <a:lnTo>
                    <a:pt x="41460" y="639867"/>
                  </a:lnTo>
                  <a:cubicBezTo>
                    <a:pt x="-13661" y="584970"/>
                    <a:pt x="-13842" y="495784"/>
                    <a:pt x="41055" y="440664"/>
                  </a:cubicBezTo>
                  <a:lnTo>
                    <a:pt x="438640" y="41460"/>
                  </a:lnTo>
                  <a:cubicBezTo>
                    <a:pt x="466089" y="13900"/>
                    <a:pt x="502110" y="75"/>
                    <a:pt x="538158" y="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Freeform: Shape 60"/>
            <p:cNvSpPr/>
            <p:nvPr/>
          </p:nvSpPr>
          <p:spPr>
            <a:xfrm>
              <a:off x="8332164" y="897101"/>
              <a:ext cx="422093" cy="390375"/>
            </a:xfrm>
            <a:custGeom>
              <a:avLst/>
              <a:gdLst>
                <a:gd name="connsiteX0" fmla="*/ 538158 w 1078506"/>
                <a:gd name="connsiteY0" fmla="*/ 1 h 1078507"/>
                <a:gd name="connsiteX1" fmla="*/ 637844 w 1078506"/>
                <a:gd name="connsiteY1" fmla="*/ 41056 h 1078507"/>
                <a:gd name="connsiteX2" fmla="*/ 1037048 w 1078506"/>
                <a:gd name="connsiteY2" fmla="*/ 438641 h 1078507"/>
                <a:gd name="connsiteX3" fmla="*/ 1037452 w 1078506"/>
                <a:gd name="connsiteY3" fmla="*/ 637845 h 1078507"/>
                <a:gd name="connsiteX4" fmla="*/ 639866 w 1078506"/>
                <a:gd name="connsiteY4" fmla="*/ 1037049 h 1078507"/>
                <a:gd name="connsiteX5" fmla="*/ 440663 w 1078506"/>
                <a:gd name="connsiteY5" fmla="*/ 1037453 h 1078507"/>
                <a:gd name="connsiteX6" fmla="*/ 41460 w 1078506"/>
                <a:gd name="connsiteY6" fmla="*/ 639867 h 1078507"/>
                <a:gd name="connsiteX7" fmla="*/ 41055 w 1078506"/>
                <a:gd name="connsiteY7" fmla="*/ 440664 h 1078507"/>
                <a:gd name="connsiteX8" fmla="*/ 438640 w 1078506"/>
                <a:gd name="connsiteY8" fmla="*/ 41460 h 1078507"/>
                <a:gd name="connsiteX9" fmla="*/ 538158 w 1078506"/>
                <a:gd name="connsiteY9" fmla="*/ 1 h 107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8506" h="1078507">
                  <a:moveTo>
                    <a:pt x="538158" y="1"/>
                  </a:moveTo>
                  <a:cubicBezTo>
                    <a:pt x="574207" y="-72"/>
                    <a:pt x="610283" y="13607"/>
                    <a:pt x="637844" y="41056"/>
                  </a:cubicBezTo>
                  <a:lnTo>
                    <a:pt x="1037048" y="438641"/>
                  </a:lnTo>
                  <a:cubicBezTo>
                    <a:pt x="1092168" y="493538"/>
                    <a:pt x="1092349" y="582725"/>
                    <a:pt x="1037452" y="637845"/>
                  </a:cubicBezTo>
                  <a:lnTo>
                    <a:pt x="639866" y="1037049"/>
                  </a:lnTo>
                  <a:cubicBezTo>
                    <a:pt x="584969" y="1092169"/>
                    <a:pt x="495783" y="1092350"/>
                    <a:pt x="440663" y="1037453"/>
                  </a:cubicBezTo>
                  <a:lnTo>
                    <a:pt x="41460" y="639867"/>
                  </a:lnTo>
                  <a:cubicBezTo>
                    <a:pt x="-13661" y="584970"/>
                    <a:pt x="-13842" y="495784"/>
                    <a:pt x="41055" y="440664"/>
                  </a:cubicBezTo>
                  <a:lnTo>
                    <a:pt x="438640" y="41460"/>
                  </a:lnTo>
                  <a:cubicBezTo>
                    <a:pt x="466089" y="13900"/>
                    <a:pt x="502110" y="75"/>
                    <a:pt x="538158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3" name="Shape 4868"/>
          <p:cNvSpPr/>
          <p:nvPr/>
        </p:nvSpPr>
        <p:spPr bwMode="auto">
          <a:xfrm>
            <a:off x="6224588" y="4152900"/>
            <a:ext cx="512762" cy="523875"/>
          </a:xfrm>
          <a:custGeom>
            <a:avLst/>
            <a:gdLst>
              <a:gd name="T0" fmla="*/ 1093713 w 120000"/>
              <a:gd name="T1" fmla="*/ 2283270 h 120000"/>
              <a:gd name="T2" fmla="*/ 1093713 w 120000"/>
              <a:gd name="T3" fmla="*/ 2283270 h 120000"/>
              <a:gd name="T4" fmla="*/ 0 w 120000"/>
              <a:gd name="T5" fmla="*/ 1141633 h 120000"/>
              <a:gd name="T6" fmla="*/ 1093713 w 120000"/>
              <a:gd name="T7" fmla="*/ 0 h 120000"/>
              <a:gd name="T8" fmla="*/ 2187426 w 120000"/>
              <a:gd name="T9" fmla="*/ 1141633 h 120000"/>
              <a:gd name="T10" fmla="*/ 1093713 w 120000"/>
              <a:gd name="T11" fmla="*/ 2283270 h 120000"/>
              <a:gd name="T12" fmla="*/ 1093713 w 120000"/>
              <a:gd name="T13" fmla="*/ 214047 h 120000"/>
              <a:gd name="T14" fmla="*/ 1093713 w 120000"/>
              <a:gd name="T15" fmla="*/ 214047 h 120000"/>
              <a:gd name="T16" fmla="*/ 201464 w 120000"/>
              <a:gd name="T17" fmla="*/ 1141633 h 120000"/>
              <a:gd name="T18" fmla="*/ 1093713 w 120000"/>
              <a:gd name="T19" fmla="*/ 2069219 h 120000"/>
              <a:gd name="T20" fmla="*/ 1982364 w 120000"/>
              <a:gd name="T21" fmla="*/ 1141633 h 120000"/>
              <a:gd name="T22" fmla="*/ 1093713 w 120000"/>
              <a:gd name="T23" fmla="*/ 214047 h 120000"/>
              <a:gd name="T24" fmla="*/ 863453 w 120000"/>
              <a:gd name="T25" fmla="*/ 1355701 h 120000"/>
              <a:gd name="T26" fmla="*/ 863453 w 120000"/>
              <a:gd name="T27" fmla="*/ 1355701 h 120000"/>
              <a:gd name="T28" fmla="*/ 557637 w 120000"/>
              <a:gd name="T29" fmla="*/ 585828 h 120000"/>
              <a:gd name="T30" fmla="*/ 1320375 w 120000"/>
              <a:gd name="T31" fmla="*/ 901283 h 120000"/>
              <a:gd name="T32" fmla="*/ 1626190 w 120000"/>
              <a:gd name="T33" fmla="*/ 1697442 h 120000"/>
              <a:gd name="T34" fmla="*/ 863453 w 120000"/>
              <a:gd name="T35" fmla="*/ 1355701 h 120000"/>
              <a:gd name="T36" fmla="*/ 1093713 w 120000"/>
              <a:gd name="T37" fmla="*/ 1036487 h 120000"/>
              <a:gd name="T38" fmla="*/ 1093713 w 120000"/>
              <a:gd name="T39" fmla="*/ 1036487 h 120000"/>
              <a:gd name="T40" fmla="*/ 992981 w 120000"/>
              <a:gd name="T41" fmla="*/ 1141633 h 120000"/>
              <a:gd name="T42" fmla="*/ 1093713 w 120000"/>
              <a:gd name="T43" fmla="*/ 1246779 h 120000"/>
              <a:gd name="T44" fmla="*/ 1194445 w 120000"/>
              <a:gd name="T45" fmla="*/ 1141633 h 120000"/>
              <a:gd name="T46" fmla="*/ 1093713 w 120000"/>
              <a:gd name="T47" fmla="*/ 1036487 h 12000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20000"/>
              <a:gd name="T73" fmla="*/ 0 h 120000"/>
              <a:gd name="T74" fmla="*/ 120000 w 120000"/>
              <a:gd name="T75" fmla="*/ 120000 h 120000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20000" h="120000" extrusionOk="0">
                <a:moveTo>
                  <a:pt x="59901" y="119802"/>
                </a:moveTo>
                <a:lnTo>
                  <a:pt x="59901" y="119802"/>
                </a:lnTo>
                <a:cubicBezTo>
                  <a:pt x="26403" y="119802"/>
                  <a:pt x="0" y="93399"/>
                  <a:pt x="0" y="59901"/>
                </a:cubicBezTo>
                <a:cubicBezTo>
                  <a:pt x="0" y="26403"/>
                  <a:pt x="26403" y="0"/>
                  <a:pt x="59901" y="0"/>
                </a:cubicBezTo>
                <a:cubicBezTo>
                  <a:pt x="93201" y="0"/>
                  <a:pt x="119802" y="26403"/>
                  <a:pt x="119802" y="59901"/>
                </a:cubicBezTo>
                <a:cubicBezTo>
                  <a:pt x="119802" y="93399"/>
                  <a:pt x="93201" y="119802"/>
                  <a:pt x="59901" y="119802"/>
                </a:cubicBezTo>
                <a:close/>
                <a:moveTo>
                  <a:pt x="59901" y="11231"/>
                </a:moveTo>
                <a:lnTo>
                  <a:pt x="59901" y="11231"/>
                </a:lnTo>
                <a:cubicBezTo>
                  <a:pt x="33300" y="11231"/>
                  <a:pt x="11034" y="33497"/>
                  <a:pt x="11034" y="59901"/>
                </a:cubicBezTo>
                <a:cubicBezTo>
                  <a:pt x="11034" y="86305"/>
                  <a:pt x="33300" y="108571"/>
                  <a:pt x="59901" y="108571"/>
                </a:cubicBezTo>
                <a:cubicBezTo>
                  <a:pt x="86305" y="108571"/>
                  <a:pt x="108571" y="86305"/>
                  <a:pt x="108571" y="59901"/>
                </a:cubicBezTo>
                <a:cubicBezTo>
                  <a:pt x="108571" y="33497"/>
                  <a:pt x="86305" y="11231"/>
                  <a:pt x="59901" y="11231"/>
                </a:cubicBezTo>
                <a:close/>
                <a:moveTo>
                  <a:pt x="47290" y="71133"/>
                </a:moveTo>
                <a:lnTo>
                  <a:pt x="47290" y="71133"/>
                </a:lnTo>
                <a:cubicBezTo>
                  <a:pt x="30541" y="30738"/>
                  <a:pt x="30541" y="30738"/>
                  <a:pt x="30541" y="30738"/>
                </a:cubicBezTo>
                <a:cubicBezTo>
                  <a:pt x="72315" y="47290"/>
                  <a:pt x="72315" y="47290"/>
                  <a:pt x="72315" y="47290"/>
                </a:cubicBezTo>
                <a:cubicBezTo>
                  <a:pt x="89064" y="89064"/>
                  <a:pt x="89064" y="89064"/>
                  <a:pt x="89064" y="89064"/>
                </a:cubicBezTo>
                <a:lnTo>
                  <a:pt x="47290" y="71133"/>
                </a:lnTo>
                <a:close/>
                <a:moveTo>
                  <a:pt x="59901" y="54384"/>
                </a:moveTo>
                <a:lnTo>
                  <a:pt x="59901" y="54384"/>
                </a:lnTo>
                <a:cubicBezTo>
                  <a:pt x="57142" y="54384"/>
                  <a:pt x="54384" y="57142"/>
                  <a:pt x="54384" y="59901"/>
                </a:cubicBezTo>
                <a:cubicBezTo>
                  <a:pt x="54384" y="62660"/>
                  <a:pt x="57142" y="65418"/>
                  <a:pt x="59901" y="65418"/>
                </a:cubicBezTo>
                <a:cubicBezTo>
                  <a:pt x="62660" y="65418"/>
                  <a:pt x="65418" y="62660"/>
                  <a:pt x="65418" y="59901"/>
                </a:cubicBezTo>
                <a:cubicBezTo>
                  <a:pt x="65418" y="57142"/>
                  <a:pt x="62660" y="54384"/>
                  <a:pt x="59901" y="543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45713" tIns="22850" rIns="45713" bIns="22850" anchor="ctr"/>
          <a:lstStyle/>
          <a:p>
            <a:endParaRPr lang="zh-CN" altLang="en-US"/>
          </a:p>
        </p:txBody>
      </p:sp>
      <p:sp>
        <p:nvSpPr>
          <p:cNvPr id="16" name="Rectangle 30"/>
          <p:cNvSpPr/>
          <p:nvPr/>
        </p:nvSpPr>
        <p:spPr>
          <a:xfrm>
            <a:off x="1545174" y="1675382"/>
            <a:ext cx="35440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1.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便于学校了解学生情况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；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8" name="Rectangle 30"/>
          <p:cNvSpPr/>
          <p:nvPr/>
        </p:nvSpPr>
        <p:spPr>
          <a:xfrm>
            <a:off x="1545174" y="3027932"/>
            <a:ext cx="35440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2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.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便于学生工作的顺利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开展；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0" name="Rectangle 30"/>
          <p:cNvSpPr/>
          <p:nvPr/>
        </p:nvSpPr>
        <p:spPr>
          <a:xfrm>
            <a:off x="1545174" y="4461669"/>
            <a:ext cx="35440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3.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学生档案与学生就业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挂钩，是学生就业后</a:t>
            </a:r>
            <a:r>
              <a:rPr lang="zh-CN" altLang="en-US" sz="2400" b="1" dirty="0" smtClean="0">
                <a:solidFill>
                  <a:srgbClr val="FF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人事档案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anose="020B0606030504020204" pitchFamily="34" charset="0"/>
                <a:sym typeface="+mn-ea"/>
              </a:rPr>
              <a:t>的重要组成部分。</a:t>
            </a:r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2" name="Freeform: Shape 15"/>
          <p:cNvSpPr/>
          <p:nvPr/>
        </p:nvSpPr>
        <p:spPr>
          <a:xfrm>
            <a:off x="7429801" y="1027681"/>
            <a:ext cx="4423063" cy="4425950"/>
          </a:xfrm>
          <a:custGeom>
            <a:avLst/>
            <a:gdLst>
              <a:gd name="connsiteX0" fmla="*/ 1213419 w 2431775"/>
              <a:gd name="connsiteY0" fmla="*/ 1 h 2431775"/>
              <a:gd name="connsiteX1" fmla="*/ 1438186 w 2431775"/>
              <a:gd name="connsiteY1" fmla="*/ 92569 h 2431775"/>
              <a:gd name="connsiteX2" fmla="*/ 2338296 w 2431775"/>
              <a:gd name="connsiteY2" fmla="*/ 989030 h 2431775"/>
              <a:gd name="connsiteX3" fmla="*/ 2339208 w 2431775"/>
              <a:gd name="connsiteY3" fmla="*/ 1438186 h 2431775"/>
              <a:gd name="connsiteX4" fmla="*/ 1442746 w 2431775"/>
              <a:gd name="connsiteY4" fmla="*/ 2338296 h 2431775"/>
              <a:gd name="connsiteX5" fmla="*/ 993590 w 2431775"/>
              <a:gd name="connsiteY5" fmla="*/ 2339208 h 2431775"/>
              <a:gd name="connsiteX6" fmla="*/ 93481 w 2431775"/>
              <a:gd name="connsiteY6" fmla="*/ 1442746 h 2431775"/>
              <a:gd name="connsiteX7" fmla="*/ 92569 w 2431775"/>
              <a:gd name="connsiteY7" fmla="*/ 993590 h 2431775"/>
              <a:gd name="connsiteX8" fmla="*/ 989030 w 2431775"/>
              <a:gd name="connsiteY8" fmla="*/ 93481 h 2431775"/>
              <a:gd name="connsiteX9" fmla="*/ 1213419 w 2431775"/>
              <a:gd name="connsiteY9" fmla="*/ 1 h 24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1775" h="2431775">
                <a:moveTo>
                  <a:pt x="1213419" y="1"/>
                </a:moveTo>
                <a:cubicBezTo>
                  <a:pt x="1294700" y="-164"/>
                  <a:pt x="1376044" y="30679"/>
                  <a:pt x="1438186" y="92569"/>
                </a:cubicBezTo>
                <a:lnTo>
                  <a:pt x="2338296" y="989030"/>
                </a:lnTo>
                <a:cubicBezTo>
                  <a:pt x="2462579" y="1112809"/>
                  <a:pt x="2462987" y="1313903"/>
                  <a:pt x="2339208" y="1438186"/>
                </a:cubicBezTo>
                <a:lnTo>
                  <a:pt x="1442746" y="2338296"/>
                </a:lnTo>
                <a:cubicBezTo>
                  <a:pt x="1318967" y="2462579"/>
                  <a:pt x="1117873" y="2462987"/>
                  <a:pt x="993590" y="2339208"/>
                </a:cubicBezTo>
                <a:lnTo>
                  <a:pt x="93481" y="1442746"/>
                </a:lnTo>
                <a:cubicBezTo>
                  <a:pt x="-30802" y="1318967"/>
                  <a:pt x="-31211" y="1117873"/>
                  <a:pt x="92569" y="993590"/>
                </a:cubicBezTo>
                <a:lnTo>
                  <a:pt x="989030" y="93481"/>
                </a:lnTo>
                <a:cubicBezTo>
                  <a:pt x="1050920" y="31339"/>
                  <a:pt x="1132138" y="166"/>
                  <a:pt x="1213419" y="1"/>
                </a:cubicBezTo>
                <a:close/>
              </a:path>
            </a:pathLst>
          </a:custGeom>
          <a:blipFill>
            <a:blip r:embed="rId1"/>
            <a:stretch>
              <a:fillRect l="-25082" r="-250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二、时间安排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377315" y="861060"/>
          <a:ext cx="9551670" cy="5370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16150"/>
                <a:gridCol w="2421890"/>
                <a:gridCol w="2879090"/>
                <a:gridCol w="2034540"/>
              </a:tblGrid>
              <a:tr h="3581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时间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工作内容</a:t>
                      </a:r>
                      <a:endParaRPr lang="zh-CN" altLang="en-US" sz="1300" b="1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地点</a:t>
                      </a:r>
                      <a:endParaRPr lang="zh-CN" altLang="en-US" sz="1300" b="1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备注</a:t>
                      </a:r>
                      <a:endParaRPr lang="zh-CN" altLang="en-US" sz="1300" b="1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</a:tr>
              <a:tr h="25482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即日起-</a:t>
                      </a:r>
                      <a:r>
                        <a:rPr 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9</a:t>
                      </a:r>
                      <a:r>
                        <a:rPr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月</a:t>
                      </a:r>
                      <a:r>
                        <a:rPr 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30</a:t>
                      </a:r>
                      <a:r>
                        <a:rPr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日</a:t>
                      </a:r>
                      <a:endParaRPr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1.新生档案整理工作培训；</a:t>
                      </a:r>
                      <a:endParaRPr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2.领取寄到就业创业指导中心的新生档案、降转至2026级的学生档案（名单看附件1）</a:t>
                      </a:r>
                      <a:endParaRPr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3.领取新生档案整理材料（《华南师范大学学生登记表》每生一份、档案袋每生一份）</a:t>
                      </a:r>
                      <a:endParaRPr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4.准备档案目录每生二份（学院自行打印，附件3）</a:t>
                      </a:r>
                      <a:endParaRPr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 anchor="ctr" anchorCtr="0"/>
                </a:tc>
                <a:tc>
                  <a:txBody>
                    <a:bodyPr/>
                    <a:lstStyle/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1.下载PPT自学（</a:t>
                      </a:r>
                      <a:r>
                        <a:rPr lang="zh-CN"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宋体" panose="02010600030101010101" pitchFamily="2" charset="-122"/>
                          <a:cs typeface="Open Sans" panose="020B0606030504020204" pitchFamily="34" charset="0"/>
                        </a:rPr>
                        <a:t>通知</a:t>
                      </a:r>
                      <a:r>
                        <a:rPr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附件2）</a:t>
                      </a:r>
                      <a:endParaRPr sz="1300" b="1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2.领取物资地点：</a:t>
                      </a:r>
                      <a:endParaRPr sz="1300" b="1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石牌校园西六一楼就业创业指导中心</a:t>
                      </a:r>
                      <a:endParaRPr sz="1300" b="1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大学城校园行政楼C座一楼就业创业指导中心</a:t>
                      </a:r>
                      <a:endParaRPr sz="1300" b="1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南海校园一站式服务中心203档案室</a:t>
                      </a:r>
                      <a:endParaRPr sz="1300" b="1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滨海校园一站式综合服务大厅107档案室</a:t>
                      </a:r>
                      <a:endParaRPr sz="1300" b="1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 anchor="ctr" anchorCtr="0"/>
                </a:tc>
                <a:tc>
                  <a:txBody>
                    <a:bodyPr/>
                    <a:lstStyle/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>
                          <a:solidFill>
                            <a:srgbClr val="404040"/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</a:rPr>
                        <a:t>整理档案前应认真观看ppt关于档案整理工作的指引及要求</a:t>
                      </a:r>
                      <a:endParaRPr lang="zh-CN" altLang="en-US" sz="1300" b="1">
                        <a:solidFill>
                          <a:srgbClr val="404040"/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</a:endParaRPr>
                    </a:p>
                  </a:txBody>
                  <a:tcPr marL="46127" marR="46127" marT="30752" marB="30752" anchor="ctr" anchorCtr="0"/>
                </a:tc>
              </a:tr>
              <a:tr h="4578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10月8日-10月13日</a:t>
                      </a:r>
                      <a:endParaRPr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整理新生档案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 anchor="ctr" anchorCtr="0"/>
                </a:tc>
                <a:tc>
                  <a:txBody>
                    <a:bodyPr/>
                    <a:lstStyle/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学院根据工作要求妥善安排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 anchor="ctr" anchorCtr="0"/>
                </a:tc>
                <a:tc>
                  <a:txBody>
                    <a:bodyPr/>
                    <a:lstStyle/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 </a:t>
                      </a:r>
                      <a:r>
                        <a:rPr lang="zh-CN" altLang="en-US" sz="13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组织兼班协助整理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 anchor="ctr" anchorCtr="0"/>
                </a:tc>
              </a:tr>
              <a:tr h="19075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10月14日-10月16日     </a:t>
                      </a:r>
                      <a:endParaRPr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/>
                </a:tc>
                <a:tc>
                  <a:txBody>
                    <a:bodyPr/>
                    <a:lstStyle/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根据交接档案时间安排表（附件4）提交新生档案、《**学院2026级本科生档案编号（交接）表》（附件5，纸质版一式两份，电子版发至hs805@scnu.edu.cn）</a:t>
                      </a:r>
                      <a:endParaRPr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 anchor="ctr" anchorCtr="0"/>
                </a:tc>
                <a:tc>
                  <a:txBody>
                    <a:bodyPr/>
                    <a:lstStyle/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石牌校园西六一楼就业创业指导中心档案室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大学城校园行政楼C座一楼就业创业指导中心档案室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南海校园一站式服务中心203档案室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0" marR="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滨海校园一站式综合服务大厅107档案室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 anchor="ctr" anchorCtr="0"/>
                </a:tc>
                <a:tc>
                  <a:txBody>
                    <a:bodyPr/>
                    <a:lstStyle/>
                    <a:p>
                      <a:pPr marL="342900" marR="0" lvl="0" indent="-34290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AutoNum type="arabicPeriod"/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移交前，请提前预约档案交接负责人；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342900" marR="0" lvl="0" indent="-34290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AutoNum type="arabicPeriod"/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辅导员在场交接；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  <a:p>
                      <a:pPr marL="342900" marR="0" lvl="0" indent="-342900" algn="l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AutoNum type="arabicPeriod"/>
                      </a:pPr>
                      <a:r>
                        <a:rPr lang="zh-CN" alt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ource Han Sans SC" panose="020B0500000000000000" pitchFamily="34" charset="-128"/>
                          <a:ea typeface="Source Han Sans SC" panose="020B0500000000000000" pitchFamily="34" charset="-128"/>
                          <a:cs typeface="Open Sans" panose="020B0606030504020204" pitchFamily="34" charset="0"/>
                        </a:rPr>
                        <a:t>交接双方在档案编号（交接）表签名确认。</a:t>
                      </a:r>
                      <a:endParaRPr lang="zh-CN" altLang="en-US" sz="13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Source Han Sans SC" panose="020B0500000000000000" pitchFamily="34" charset="-128"/>
                        <a:ea typeface="Source Han Sans SC" panose="020B0500000000000000" pitchFamily="34" charset="-128"/>
                        <a:cs typeface="Open Sans" panose="020B0606030504020204" pitchFamily="34" charset="0"/>
                      </a:endParaRPr>
                    </a:p>
                  </a:txBody>
                  <a:tcPr marL="46127" marR="46127" marT="30752" marB="30752" anchor="ctr" anchorCtr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二、时间安排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2992581" y="1453170"/>
            <a:ext cx="6096000" cy="2399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各校园档案交接负责人：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</a:endParaRPr>
          </a:p>
          <a:p>
            <a:pPr indent="533400" algn="just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石牌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校园：桂老师（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020-85211368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）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</a:endParaRPr>
          </a:p>
          <a:p>
            <a:pPr indent="533400" algn="just"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大学城校园：余老师（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020-39311035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）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</a:endParaRPr>
          </a:p>
          <a:p>
            <a:pPr indent="533400" algn="just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南海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校园：蔡老师（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0757-86687886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）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       滨海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校园：郭老师（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0660-3808019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</a:rPr>
              <a:t>）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51984" y="1292242"/>
            <a:ext cx="209423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1.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准备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材料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9" name="TextBox 14"/>
          <p:cNvSpPr txBox="1"/>
          <p:nvPr>
            <p:custDataLst>
              <p:tags r:id="rId1"/>
            </p:custDataLst>
          </p:nvPr>
        </p:nvSpPr>
        <p:spPr>
          <a:xfrm>
            <a:off x="1451984" y="2512353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01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0" name="TextBox 17"/>
          <p:cNvSpPr txBox="1"/>
          <p:nvPr>
            <p:custDataLst>
              <p:tags r:id="rId2"/>
            </p:custDataLst>
          </p:nvPr>
        </p:nvSpPr>
        <p:spPr>
          <a:xfrm>
            <a:off x="1451984" y="3757752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02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2242236" y="2578028"/>
            <a:ext cx="6181327" cy="45910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宋体" panose="02010600030101010101" pitchFamily="2" charset="-122"/>
                <a:cs typeface="Open Sans" panose="020B0606030504020204" pitchFamily="34" charset="0"/>
                <a:sym typeface="+mn-ea"/>
              </a:rPr>
              <a:t>领取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《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华南师范大学学生登记表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》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（每生一份）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4" name="矩形 23"/>
          <p:cNvSpPr/>
          <p:nvPr>
            <p:custDataLst>
              <p:tags r:id="rId4"/>
            </p:custDataLst>
          </p:nvPr>
        </p:nvSpPr>
        <p:spPr>
          <a:xfrm>
            <a:off x="2242237" y="3816559"/>
            <a:ext cx="4472599" cy="45910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领取学生档案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袋（每生一份）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3" name="TextBox 17"/>
          <p:cNvSpPr txBox="1"/>
          <p:nvPr>
            <p:custDataLst>
              <p:tags r:id="rId5"/>
            </p:custDataLst>
          </p:nvPr>
        </p:nvSpPr>
        <p:spPr>
          <a:xfrm>
            <a:off x="1456603" y="4870726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03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4" name="矩形 13"/>
          <p:cNvSpPr/>
          <p:nvPr>
            <p:custDataLst>
              <p:tags r:id="rId6"/>
            </p:custDataLst>
          </p:nvPr>
        </p:nvSpPr>
        <p:spPr>
          <a:xfrm>
            <a:off x="2246630" y="4929505"/>
            <a:ext cx="6259830" cy="45910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准备学生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档案目录（每生二份，学院自行打印）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51984" y="1292242"/>
            <a:ext cx="29578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2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.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收齐新生档案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451984" y="2721903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01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1451984" y="4031954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02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42237" y="2787578"/>
            <a:ext cx="4038490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学生上交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42237" y="4090761"/>
            <a:ext cx="3539727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就业创业指导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中心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移交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3" name="TextBox 17"/>
          <p:cNvSpPr txBox="1"/>
          <p:nvPr/>
        </p:nvSpPr>
        <p:spPr>
          <a:xfrm>
            <a:off x="1456604" y="5246536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03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46857" y="5305343"/>
            <a:ext cx="3539727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高中毕业学校移交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51984" y="1292242"/>
            <a:ext cx="3778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3.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编制学生档案编号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42237" y="2787578"/>
            <a:ext cx="5359290" cy="58476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3200" b="1" dirty="0">
                <a:solidFill>
                  <a:srgbClr val="FF0000"/>
                </a:solidFill>
              </a:rPr>
              <a:t>学生学号即为学生档案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编号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322" y="3056135"/>
            <a:ext cx="4129097" cy="1987128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51984" y="1292242"/>
            <a:ext cx="3778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4.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组织学生填写表格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451984" y="2721903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01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1451984" y="3631904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02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42237" y="2787578"/>
            <a:ext cx="4038490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《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华南师范大学学生登记表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》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42237" y="3690711"/>
            <a:ext cx="4454127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档案袋封面、背面学生基本信息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597" y="214287"/>
            <a:ext cx="2088398" cy="29190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9979" y="163621"/>
            <a:ext cx="2115494" cy="296756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40496" y="3666907"/>
            <a:ext cx="2185929" cy="402646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898067" y="5195498"/>
            <a:ext cx="5359290" cy="156718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p>
            <a:pPr lvl="0">
              <a:defRPr/>
            </a:pPr>
            <a:r>
              <a:rPr lang="zh-CN" altLang="en-US" sz="2400" b="1" dirty="0">
                <a:solidFill>
                  <a:srgbClr val="FF0000"/>
                </a:solidFill>
                <a:uFillTx/>
              </a:rPr>
              <a:t>特别提醒学生注意：</a:t>
            </a:r>
            <a:endParaRPr lang="zh-CN" altLang="en-US" sz="2400" b="1" dirty="0">
              <a:solidFill>
                <a:srgbClr val="FF0000"/>
              </a:solidFill>
              <a:uFillTx/>
            </a:endParaRPr>
          </a:p>
          <a:p>
            <a:pPr lvl="0">
              <a:defRPr/>
            </a:pPr>
            <a:r>
              <a:rPr lang="zh-CN" altLang="en-US" sz="2400" b="1" dirty="0">
                <a:solidFill>
                  <a:srgbClr val="FF0000"/>
                </a:solidFill>
                <a:uFillTx/>
              </a:rPr>
              <a:t>降转学生也需填写登记表归档（不需更换原档案袋及档案目录）</a:t>
            </a:r>
            <a:endParaRPr lang="zh-CN" altLang="en-US" sz="2400" b="1" dirty="0">
              <a:solidFill>
                <a:srgbClr val="FF0000"/>
              </a:solidFill>
              <a:uFillTx/>
            </a:endParaRPr>
          </a:p>
          <a:p>
            <a:pPr lvl="0">
              <a:defRPr/>
            </a:pPr>
            <a:r>
              <a:rPr lang="zh-CN" altLang="en-US" sz="2400" b="1" dirty="0">
                <a:solidFill>
                  <a:srgbClr val="FF0000"/>
                </a:solidFill>
                <a:uFillTx/>
              </a:rPr>
              <a:t>档案材料不能涂改，请草拟后再抄写</a:t>
            </a:r>
            <a:endParaRPr lang="zh-CN" altLang="en-US" sz="2400" b="1" dirty="0">
              <a:solidFill>
                <a:srgbClr val="FF0000"/>
              </a:solidFill>
              <a:uFillTx/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1455159" y="4511379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02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45412" y="4570186"/>
            <a:ext cx="4454127" cy="45910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档案目录学生基本信息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51984" y="1292242"/>
            <a:ext cx="7061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5.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辅导员对学生材料核实、增减与登记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451984" y="2001467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01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1451984" y="3939583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02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42236" y="2067142"/>
            <a:ext cx="4352527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核实、登记中学阶段档案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材料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42237" y="3998390"/>
            <a:ext cx="4213981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档案材料增加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3" name="TextBox 17"/>
          <p:cNvSpPr txBox="1"/>
          <p:nvPr/>
        </p:nvSpPr>
        <p:spPr>
          <a:xfrm>
            <a:off x="1447368" y="5107979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03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37621" y="5166786"/>
            <a:ext cx="3539727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档案材料分类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处理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2304015" y="2473593"/>
            <a:ext cx="4290748" cy="214185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defTabSz="1217930">
              <a:lnSpc>
                <a:spcPts val="2000"/>
              </a:lnSpc>
              <a:defRPr/>
            </a:pPr>
            <a:r>
              <a:rPr lang="zh-CN" altLang="en-US" sz="2000" dirty="0"/>
              <a:t>对照档案袋内材料，在档案目录“入学时”栏中打勾</a:t>
            </a:r>
            <a:r>
              <a:rPr lang="zh-CN" altLang="en-US" sz="2000" dirty="0" smtClean="0"/>
              <a:t>。</a:t>
            </a:r>
            <a:r>
              <a:rPr lang="zh-CN" altLang="en-US" sz="2000" dirty="0"/>
              <a:t>若无</a:t>
            </a:r>
            <a:r>
              <a:rPr lang="zh-CN" altLang="en-US" sz="2000" dirty="0" smtClean="0"/>
              <a:t>相对应项目，</a:t>
            </a:r>
            <a:r>
              <a:rPr lang="zh-CN" altLang="en-US" sz="2000" dirty="0"/>
              <a:t>在“其他材料”栏补充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defTabSz="1217930">
              <a:lnSpc>
                <a:spcPts val="2000"/>
              </a:lnSpc>
              <a:defRPr/>
            </a:pPr>
            <a:r>
              <a:rPr lang="zh-CN" altLang="en-US" sz="2000" b="1" dirty="0" smtClean="0">
                <a:solidFill>
                  <a:srgbClr val="FF0000"/>
                </a:solidFill>
              </a:rPr>
              <a:t>（特别提醒：档案目录</a:t>
            </a:r>
            <a:r>
              <a:rPr lang="zh-CN" altLang="en-US" sz="2000" b="1" u="sng" dirty="0" smtClean="0">
                <a:solidFill>
                  <a:srgbClr val="FF0000"/>
                </a:solidFill>
                <a:uFillTx/>
              </a:rPr>
              <a:t>一式三份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，两份纸质版放入档案袋、一份印在档案袋背面，</a:t>
            </a:r>
            <a:r>
              <a:rPr lang="zh-CN" altLang="en-US" sz="2000" b="1" dirty="0" smtClean="0">
                <a:solidFill>
                  <a:srgbClr val="FF0000"/>
                </a:solidFill>
                <a:sym typeface="+mn-ea"/>
              </a:rPr>
              <a:t>三份均需登记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）</a:t>
            </a:r>
            <a:endParaRPr lang="en-US" altLang="zh-CN" sz="2000" b="1" dirty="0" smtClean="0">
              <a:solidFill>
                <a:srgbClr val="FF0000"/>
              </a:solidFill>
            </a:endParaRPr>
          </a:p>
          <a:p>
            <a:pPr defTabSz="1217930">
              <a:lnSpc>
                <a:spcPts val="2000"/>
              </a:lnSpc>
              <a:defRPr/>
            </a:pPr>
            <a:endParaRPr lang="zh-CN" altLang="en-US" sz="2000" dirty="0"/>
          </a:p>
          <a:p>
            <a:pPr lvl="0" defTabSz="1217930">
              <a:lnSpc>
                <a:spcPts val="2000"/>
              </a:lnSpc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sym typeface="方正黑体简体" panose="02000000000000000000" pitchFamily="2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2336347" y="4399364"/>
            <a:ext cx="4258416" cy="86175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defTabSz="1217930">
              <a:lnSpc>
                <a:spcPts val="2000"/>
              </a:lnSpc>
              <a:defRPr/>
            </a:pPr>
            <a:r>
              <a:rPr lang="zh-CN" altLang="en-US" sz="2000" dirty="0"/>
              <a:t>登记、入档</a:t>
            </a:r>
            <a:r>
              <a:rPr lang="en-US" altLang="zh-CN" sz="2000" dirty="0"/>
              <a:t>《</a:t>
            </a:r>
            <a:r>
              <a:rPr lang="zh-CN" altLang="en-US" sz="2000" dirty="0"/>
              <a:t>华南师范大学学生登记表</a:t>
            </a:r>
            <a:r>
              <a:rPr lang="en-US" altLang="zh-CN" sz="2000" dirty="0"/>
              <a:t>》</a:t>
            </a:r>
            <a:r>
              <a:rPr lang="zh-CN" altLang="en-US" sz="2000" dirty="0" smtClean="0"/>
              <a:t>。</a:t>
            </a:r>
            <a:endParaRPr lang="zh-CN" altLang="en-US" sz="2000" dirty="0"/>
          </a:p>
          <a:p>
            <a:pPr lvl="0" defTabSz="1217930">
              <a:lnSpc>
                <a:spcPts val="2000"/>
              </a:lnSpc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sym typeface="方正黑体简体" panose="02000000000000000000" pitchFamily="2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2331735" y="5715543"/>
            <a:ext cx="4263028" cy="861758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defTabSz="1217930">
              <a:lnSpc>
                <a:spcPts val="2000"/>
              </a:lnSpc>
              <a:defRPr/>
            </a:pPr>
            <a:r>
              <a:rPr lang="zh-CN" altLang="en-US" sz="2000" dirty="0"/>
              <a:t>抽取团员</a:t>
            </a:r>
            <a:r>
              <a:rPr lang="en-US" altLang="zh-CN" sz="2000" dirty="0"/>
              <a:t>/</a:t>
            </a:r>
            <a:r>
              <a:rPr lang="zh-CN" altLang="en-US" sz="2000" dirty="0"/>
              <a:t>党员材料，整理登记后，分别</a:t>
            </a:r>
            <a:r>
              <a:rPr lang="zh-CN" altLang="en-US" sz="2000" dirty="0" smtClean="0"/>
              <a:t>上交校团委</a:t>
            </a:r>
            <a:r>
              <a:rPr lang="en-US" altLang="zh-CN" sz="2000" dirty="0"/>
              <a:t>/</a:t>
            </a:r>
            <a:r>
              <a:rPr lang="zh-CN" altLang="en-US" sz="2000" dirty="0"/>
              <a:t>组织部统一处理。</a:t>
            </a:r>
            <a:endParaRPr lang="zh-CN" altLang="en-US" sz="2000" dirty="0"/>
          </a:p>
          <a:p>
            <a:pPr lvl="0" defTabSz="1217930">
              <a:lnSpc>
                <a:spcPts val="2000"/>
              </a:lnSpc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sym typeface="方正黑体简体" panose="020000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735" y="3364865"/>
            <a:ext cx="2183130" cy="308546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8005" y="3209925"/>
            <a:ext cx="2566035" cy="3240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51984" y="1292242"/>
            <a:ext cx="50097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6.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补充、登记学生档案目录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451984" y="2721903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01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1451984" y="4031954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02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42236" y="2787578"/>
            <a:ext cx="4352527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登记新生档案整理时间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42237" y="4090761"/>
            <a:ext cx="4213981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辅导员签名确认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2304015" y="3194029"/>
            <a:ext cx="3985949" cy="111569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defTabSz="1217930">
              <a:lnSpc>
                <a:spcPts val="2000"/>
              </a:lnSpc>
              <a:defRPr/>
            </a:pPr>
            <a:r>
              <a:rPr lang="en-US" altLang="zh-CN" sz="2000" dirty="0" smtClean="0"/>
              <a:t>《</a:t>
            </a:r>
            <a:r>
              <a:rPr lang="zh-CN" altLang="en-US" sz="2000" dirty="0" smtClean="0"/>
              <a:t>华南师范大学学生档案目录表</a:t>
            </a:r>
            <a:r>
              <a:rPr lang="en-US" altLang="zh-CN" sz="2000" dirty="0" smtClean="0"/>
              <a:t>》</a:t>
            </a:r>
            <a:r>
              <a:rPr lang="zh-CN" altLang="en-US" sz="2000" dirty="0"/>
              <a:t>左下角“入学整理时间”</a:t>
            </a:r>
            <a:r>
              <a:rPr lang="zh-CN" altLang="en-US" sz="2000" dirty="0" smtClean="0"/>
              <a:t>处填写整理时间。</a:t>
            </a:r>
            <a:endParaRPr lang="zh-CN" altLang="en-US" sz="2000" dirty="0" smtClean="0"/>
          </a:p>
          <a:p>
            <a:pPr lvl="0" defTabSz="1217930">
              <a:lnSpc>
                <a:spcPts val="2000"/>
              </a:lnSpc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sym typeface="方正黑体简体" panose="02000000000000000000" pitchFamily="2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2336347" y="4491735"/>
            <a:ext cx="3985949" cy="137223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defTabSz="1217930">
              <a:lnSpc>
                <a:spcPts val="2000"/>
              </a:lnSpc>
              <a:defRPr/>
            </a:pPr>
            <a:r>
              <a:rPr lang="en-US" altLang="zh-CN" sz="2000" dirty="0"/>
              <a:t>《</a:t>
            </a:r>
            <a:r>
              <a:rPr lang="zh-CN" altLang="en-US" sz="2000" dirty="0"/>
              <a:t>华南师范大学学生档案目录表</a:t>
            </a:r>
            <a:r>
              <a:rPr lang="en-US" altLang="zh-CN" sz="2000" dirty="0"/>
              <a:t>》</a:t>
            </a:r>
            <a:r>
              <a:rPr lang="zh-CN" altLang="en-US" sz="2000" dirty="0"/>
              <a:t>右下角“整理人签名”</a:t>
            </a:r>
            <a:r>
              <a:rPr lang="zh-CN" altLang="en-US" sz="2000" dirty="0" smtClean="0"/>
              <a:t>处</a:t>
            </a:r>
            <a:r>
              <a:rPr lang="zh-CN" altLang="en-US" sz="2000" dirty="0"/>
              <a:t>。</a:t>
            </a:r>
            <a:r>
              <a:rPr lang="zh-CN" altLang="en-US" sz="2000" b="1" dirty="0" smtClean="0">
                <a:solidFill>
                  <a:srgbClr val="FF0000"/>
                </a:solidFill>
                <a:sym typeface="+mn-ea"/>
              </a:rPr>
              <a:t>（特别提醒：档案目录</a:t>
            </a:r>
            <a:r>
              <a:rPr lang="zh-CN" altLang="en-US" sz="2000" b="1" u="sng" dirty="0" smtClean="0">
                <a:solidFill>
                  <a:srgbClr val="FF0000"/>
                </a:solidFill>
                <a:sym typeface="+mn-ea"/>
              </a:rPr>
              <a:t>一式三份</a:t>
            </a:r>
            <a:r>
              <a:rPr lang="zh-CN" altLang="en-US" sz="2000" b="1" dirty="0" smtClean="0">
                <a:solidFill>
                  <a:srgbClr val="FF0000"/>
                </a:solidFill>
                <a:sym typeface="+mn-ea"/>
              </a:rPr>
              <a:t>，两份纸质版放入档案袋、一份已印在档案袋背面，三份均需签名）</a:t>
            </a:r>
            <a:r>
              <a:rPr lang="zh-CN" altLang="en-US" sz="2000" dirty="0"/>
              <a:t> </a:t>
            </a:r>
            <a:endParaRPr lang="zh-CN" altLang="en-US" sz="2000" dirty="0"/>
          </a:p>
        </p:txBody>
      </p:sp>
      <p:sp>
        <p:nvSpPr>
          <p:cNvPr id="16" name="TextBox 24"/>
          <p:cNvSpPr txBox="1"/>
          <p:nvPr/>
        </p:nvSpPr>
        <p:spPr>
          <a:xfrm>
            <a:off x="2825826" y="5971062"/>
            <a:ext cx="4685300" cy="348797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defTabSz="1217930">
              <a:lnSpc>
                <a:spcPts val="2000"/>
              </a:lnSpc>
              <a:defRPr/>
            </a:pPr>
            <a:r>
              <a:rPr lang="zh-CN" altLang="en-US" sz="2400" dirty="0" smtClean="0"/>
              <a:t>注：整理完成</a:t>
            </a:r>
            <a:r>
              <a:rPr lang="zh-CN" altLang="en-US" sz="2400" dirty="0" smtClean="0">
                <a:solidFill>
                  <a:srgbClr val="FF0000"/>
                </a:solidFill>
              </a:rPr>
              <a:t>不用密封</a:t>
            </a:r>
            <a:r>
              <a:rPr lang="zh-CN" altLang="en-US" sz="2400" dirty="0" smtClean="0"/>
              <a:t>档案袋</a:t>
            </a:r>
            <a:endParaRPr lang="zh-CN" altLang="en-US" sz="24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0311" y="4321589"/>
            <a:ext cx="4029075" cy="7429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450" y="3133725"/>
            <a:ext cx="4434840" cy="922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83995" y="1082675"/>
            <a:ext cx="930275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7.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注意信息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收集，整理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《</a:t>
            </a:r>
            <a:r>
              <a:rPr lang="en-US" altLang="zh-CN" sz="32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     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学院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2026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级本科生档案编号（交接）表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》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4" name="矩形 2074"/>
          <p:cNvSpPr>
            <a:spLocks noChangeArrowheads="1"/>
          </p:cNvSpPr>
          <p:nvPr/>
        </p:nvSpPr>
        <p:spPr bwMode="auto">
          <a:xfrm>
            <a:off x="2955925" y="4535170"/>
            <a:ext cx="6800215" cy="1172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zh-CN" altLang="en-US" sz="2000" b="1" dirty="0" smtClean="0">
                <a:solidFill>
                  <a:srgbClr val="FF0000"/>
                </a:solidFill>
              </a:rPr>
              <a:t>档案编号表按</a:t>
            </a:r>
            <a:r>
              <a:rPr lang="zh-CN" altLang="en-US" sz="2000" b="1" dirty="0" smtClean="0">
                <a:solidFill>
                  <a:srgbClr val="FF0000"/>
                </a:solidFill>
                <a:uFillTx/>
              </a:rPr>
              <a:t>档案编号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升序排序；</a:t>
            </a:r>
            <a:endParaRPr lang="en-US" altLang="zh-CN" sz="2000" b="1" dirty="0" smtClean="0">
              <a:solidFill>
                <a:srgbClr val="FF0000"/>
              </a:solidFill>
            </a:endParaRPr>
          </a:p>
          <a:p>
            <a:pPr>
              <a:spcBef>
                <a:spcPct val="20000"/>
              </a:spcBef>
            </a:pPr>
            <a:r>
              <a:rPr lang="zh-CN" altLang="en-US" sz="2000" b="1" dirty="0" smtClean="0">
                <a:solidFill>
                  <a:schemeClr val="tx1"/>
                </a:solidFill>
                <a:uFillTx/>
              </a:rPr>
              <a:t>新生档案表须</a:t>
            </a:r>
            <a:r>
              <a:rPr lang="zh-CN" altLang="en-US" sz="2000" b="1" dirty="0">
                <a:solidFill>
                  <a:schemeClr val="tx1"/>
                </a:solidFill>
                <a:uFillTx/>
              </a:rPr>
              <a:t>记录学生有无犯罪记录；</a:t>
            </a:r>
            <a:endParaRPr lang="en-US" altLang="zh-CN" sz="2000" b="1" dirty="0" smtClean="0">
              <a:solidFill>
                <a:schemeClr val="tx1"/>
              </a:solidFill>
              <a:uFillTx/>
            </a:endParaRPr>
          </a:p>
          <a:p>
            <a:pPr>
              <a:spcBef>
                <a:spcPct val="20000"/>
              </a:spcBef>
            </a:pPr>
            <a:r>
              <a:rPr lang="zh-CN" altLang="en-US" sz="2000" b="1" dirty="0" smtClean="0">
                <a:solidFill>
                  <a:schemeClr val="tx1"/>
                </a:solidFill>
                <a:uFillTx/>
              </a:rPr>
              <a:t>无高中档案的请在备注简单说明情况，如</a:t>
            </a:r>
            <a:r>
              <a:rPr lang="en-US" altLang="zh-CN" sz="2000" b="1" dirty="0" smtClean="0">
                <a:solidFill>
                  <a:schemeClr val="tx1"/>
                </a:solidFill>
                <a:uFillTx/>
              </a:rPr>
              <a:t>“</a:t>
            </a:r>
            <a:r>
              <a:rPr lang="zh-CN" altLang="en-US" sz="2000" b="1" dirty="0" smtClean="0">
                <a:solidFill>
                  <a:schemeClr val="tx1"/>
                </a:solidFill>
                <a:uFillTx/>
              </a:rPr>
              <a:t>澳门生源</a:t>
            </a:r>
            <a:r>
              <a:rPr lang="en-US" altLang="zh-CN" sz="2000" b="1" dirty="0" smtClean="0">
                <a:solidFill>
                  <a:schemeClr val="tx1"/>
                </a:solidFill>
                <a:uFillTx/>
              </a:rPr>
              <a:t>”</a:t>
            </a:r>
            <a:r>
              <a:rPr lang="zh-CN" altLang="en-US" sz="2000" b="1" dirty="0" smtClean="0">
                <a:solidFill>
                  <a:schemeClr val="tx1"/>
                </a:solidFill>
                <a:uFillTx/>
              </a:rPr>
              <a:t>。</a:t>
            </a:r>
            <a:endParaRPr lang="zh-CN" altLang="en-US" sz="2000" b="1" dirty="0" smtClean="0">
              <a:solidFill>
                <a:schemeClr val="tx1"/>
              </a:solidFill>
              <a:uFillTx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3250" y="2366010"/>
            <a:ext cx="5905500" cy="1783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943983" y="3887643"/>
            <a:ext cx="82926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9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检查学生档案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与新生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档案编号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表是否一致；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948604" y="1546255"/>
            <a:ext cx="1008885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8.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打印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《2026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级本科生档案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编号（交接）表</a:t>
            </a: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》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（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一式两份，用于交接双方留底）；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586453" y="4163792"/>
            <a:ext cx="6495364" cy="1569652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石牌校园：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桂老师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020-85211035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  <a:p>
            <a:pPr lvl="0"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大学城校园：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余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老师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020-39311035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  <a:p>
            <a:pPr lvl="0"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南海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校园：蔡老师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0757-86687886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  <a:p>
            <a:pPr lvl="0"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滨海校园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：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郭老师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0660-3808019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6" name="TextBox 7"/>
          <p:cNvSpPr txBox="1"/>
          <p:nvPr/>
        </p:nvSpPr>
        <p:spPr>
          <a:xfrm>
            <a:off x="948603" y="1583196"/>
            <a:ext cx="10088853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10.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按</a:t>
            </a:r>
            <a:r>
              <a:rPr lang="zh-CN" altLang="en-US" sz="3200" b="1" dirty="0" smtClean="0">
                <a:solidFill>
                  <a:srgbClr val="FF0000"/>
                </a:solidFill>
                <a:uFillTx/>
                <a:sym typeface="+mn-ea"/>
              </a:rPr>
              <a:t>档案编号</a:t>
            </a:r>
            <a:r>
              <a:rPr lang="zh-CN" altLang="en-US" sz="3200" b="1" dirty="0" smtClean="0">
                <a:solidFill>
                  <a:srgbClr val="FF0000"/>
                </a:solidFill>
                <a:sym typeface="+mn-ea"/>
              </a:rPr>
              <a:t>升序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顺序捆扎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档案，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20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份一捆，每捆档案附上学生名单（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+mn-ea"/>
              </a:rPr>
              <a:t>每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+mn-ea"/>
              </a:rPr>
              <a:t>20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+mn-ea"/>
              </a:rPr>
              <a:t>个学生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+mn-ea"/>
              </a:rPr>
              <a:t>档案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+mn-ea"/>
              </a:rPr>
              <a:t>编号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+mn-ea"/>
              </a:rPr>
              <a:t>打印一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+mn-ea"/>
              </a:rPr>
              <a:t>页编号表附上）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；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943985" y="3416617"/>
            <a:ext cx="56412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11.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与各校园负责老师预约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移交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51984" y="1292242"/>
            <a:ext cx="3179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12.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移交新生档案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451984" y="2343214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01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1451984" y="3653265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02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42236" y="2408889"/>
            <a:ext cx="6966419" cy="119761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提交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《2026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级本科生档案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编号（交接）表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》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（纸质版一式两份，双方签名留底；电子版以“**学院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2026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级新生档案编号”为标题发送至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hs805@scnu.edu.cn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）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42237" y="3712072"/>
            <a:ext cx="5497836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现场对照名单清点移交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档案，签字确认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94453" y="4348527"/>
            <a:ext cx="8499655" cy="193675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地址：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  <a:p>
            <a:pPr lvl="0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 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石</a:t>
            </a: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 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牌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校园：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西六一楼就业创业指导中心档案室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  <a:p>
            <a:pPr lvl="0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 大学城校园：行政楼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C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座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1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楼就业创业指导中心档案室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  <a:p>
            <a:pPr lvl="0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 南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海校园：</a:t>
            </a:r>
            <a:r>
              <a:rPr sz="2400" b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一站式服务中心203档案室</a:t>
            </a:r>
            <a:endParaRPr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  <a:p>
            <a:pPr lvl="0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 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滨 </a:t>
            </a: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 海校园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：</a:t>
            </a:r>
            <a:r>
              <a:rPr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一站式综合服务大厅107档案室</a:t>
            </a:r>
            <a:endParaRPr sz="24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71993" y="-1568546"/>
            <a:ext cx="15983812" cy="14046898"/>
            <a:chOff x="371993" y="-1568546"/>
            <a:chExt cx="15983812" cy="14046898"/>
          </a:xfrm>
        </p:grpSpPr>
        <p:sp>
          <p:nvSpPr>
            <p:cNvPr id="27" name="流程图: 接点 12"/>
            <p:cNvSpPr/>
            <p:nvPr/>
          </p:nvSpPr>
          <p:spPr>
            <a:xfrm>
              <a:off x="8523307" y="4645854"/>
              <a:ext cx="7832498" cy="7832498"/>
            </a:xfrm>
            <a:prstGeom prst="flowChartConnector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流程图: 接点 4"/>
            <p:cNvSpPr/>
            <p:nvPr/>
          </p:nvSpPr>
          <p:spPr>
            <a:xfrm>
              <a:off x="10719386" y="-1568546"/>
              <a:ext cx="2621280" cy="262128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流程图: 接点 5"/>
            <p:cNvSpPr/>
            <p:nvPr/>
          </p:nvSpPr>
          <p:spPr>
            <a:xfrm>
              <a:off x="371993" y="6029598"/>
              <a:ext cx="489292" cy="489292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接点 7"/>
            <p:cNvSpPr/>
            <p:nvPr/>
          </p:nvSpPr>
          <p:spPr>
            <a:xfrm>
              <a:off x="371993" y="339110"/>
              <a:ext cx="349269" cy="349269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9201" y="287761"/>
              <a:ext cx="2341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YouSheBiaoTiHei" pitchFamily="2" charset="-122"/>
                  <a:ea typeface="YouSheBiaoTiHei" pitchFamily="2" charset="-122"/>
                </a:rPr>
                <a:t>三、整理要求</a:t>
              </a:r>
              <a:endPara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YouSheBiaoTiHei" pitchFamily="2" charset="-122"/>
                <a:ea typeface="YouSheBiaoTiHei" pitchFamily="2" charset="-122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1451984" y="1235092"/>
            <a:ext cx="23583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13.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注意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事项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451984" y="1805777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01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1451984" y="2394535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02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42236" y="1871452"/>
            <a:ext cx="7123437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新生辅导员在档案整理和档案移交过程中必须在场；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42237" y="2453342"/>
            <a:ext cx="7003363" cy="830989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新生不宜参加档案整理，学院可安排二年级以上素质好的学生党员若干名协助整理；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3" name="TextBox 17"/>
          <p:cNvSpPr txBox="1"/>
          <p:nvPr/>
        </p:nvSpPr>
        <p:spPr>
          <a:xfrm>
            <a:off x="1447368" y="3267366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03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37621" y="3326173"/>
            <a:ext cx="7007979" cy="119761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确保档案材料没有错装，确保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《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华南师范大学学生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登记表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》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、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《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学生档案目录</a:t>
            </a:r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》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没有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漏装；</a:t>
            </a:r>
            <a:r>
              <a:rPr lang="zh-CN" altLang="en-US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（降转学生也需填写</a:t>
            </a:r>
            <a:r>
              <a:rPr lang="zh-CN" altLang="en-US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《华南师范大学学生登记表》归入原档案袋中）</a:t>
            </a:r>
            <a:endParaRPr lang="zh-CN" altLang="en-US" sz="2400" b="1" dirty="0">
              <a:solidFill>
                <a:srgbClr val="FF0000"/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32" name="TextBox 14"/>
          <p:cNvSpPr txBox="1"/>
          <p:nvPr/>
        </p:nvSpPr>
        <p:spPr>
          <a:xfrm>
            <a:off x="1447366" y="4450542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04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33" name="TextBox 17"/>
          <p:cNvSpPr txBox="1"/>
          <p:nvPr/>
        </p:nvSpPr>
        <p:spPr>
          <a:xfrm>
            <a:off x="1447366" y="5872297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</a:rPr>
              <a:t>05</a:t>
            </a:r>
            <a:endParaRPr lang="en-US" sz="3200" dirty="0">
              <a:solidFill>
                <a:schemeClr val="accent1"/>
              </a:solidFill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237618" y="4516217"/>
            <a:ext cx="7007982" cy="119761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新生无高中时代档案，也做档案袋，装入</a:t>
            </a:r>
            <a:r>
              <a:rPr lang="en-US" altLang="zh-CN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《</a:t>
            </a:r>
            <a:r>
              <a:rPr lang="zh-CN" altLang="en-US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大学生登记表</a:t>
            </a:r>
            <a:r>
              <a:rPr lang="en-US" altLang="zh-CN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》</a:t>
            </a:r>
            <a:r>
              <a:rPr lang="zh-CN" altLang="en-US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，在</a:t>
            </a:r>
            <a:r>
              <a:rPr lang="en-US" altLang="zh-CN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《</a:t>
            </a:r>
            <a:r>
              <a:rPr lang="zh-CN" altLang="en-US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新生档案编号表</a:t>
            </a:r>
            <a:r>
              <a:rPr lang="en-US" altLang="zh-CN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》</a:t>
            </a:r>
            <a:r>
              <a:rPr lang="zh-CN" altLang="en-US" sz="2400" b="1" dirty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中相应位置注明“无”高中档案；并催促学生尽快补交已缺的高中时代</a:t>
            </a:r>
            <a:r>
              <a:rPr lang="zh-CN" altLang="en-US" sz="2400" b="1" dirty="0" smtClean="0">
                <a:solidFill>
                  <a:srgbClr val="FF0000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档案；</a:t>
            </a:r>
            <a:endParaRPr lang="zh-CN" altLang="en-US" sz="2400" b="1" dirty="0">
              <a:solidFill>
                <a:srgbClr val="FF0000"/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237619" y="5931104"/>
            <a:ext cx="4213981" cy="46165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anose="020B0606030504020204" pitchFamily="34" charset="0"/>
                <a:sym typeface="+mn-ea"/>
              </a:rPr>
              <a:t>按时间进度表落实工作。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" panose="020B0606030504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接点 3"/>
          <p:cNvSpPr/>
          <p:nvPr/>
        </p:nvSpPr>
        <p:spPr>
          <a:xfrm>
            <a:off x="-3316755" y="-4576421"/>
            <a:ext cx="7054950" cy="7054950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接点 4"/>
          <p:cNvSpPr/>
          <p:nvPr/>
        </p:nvSpPr>
        <p:spPr>
          <a:xfrm>
            <a:off x="10210800" y="-853440"/>
            <a:ext cx="2621280" cy="2621280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接点 5"/>
          <p:cNvSpPr/>
          <p:nvPr/>
        </p:nvSpPr>
        <p:spPr>
          <a:xfrm>
            <a:off x="10761880" y="5695949"/>
            <a:ext cx="681991" cy="681991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接点 12"/>
          <p:cNvSpPr/>
          <p:nvPr/>
        </p:nvSpPr>
        <p:spPr>
          <a:xfrm>
            <a:off x="-2293189" y="4989072"/>
            <a:ext cx="7832498" cy="7832498"/>
          </a:xfrm>
          <a:prstGeom prst="flowChartConnector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接点 6"/>
          <p:cNvSpPr/>
          <p:nvPr/>
        </p:nvSpPr>
        <p:spPr>
          <a:xfrm>
            <a:off x="10989311" y="2478529"/>
            <a:ext cx="382170" cy="38217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流程图: 接点 7"/>
          <p:cNvSpPr/>
          <p:nvPr/>
        </p:nvSpPr>
        <p:spPr>
          <a:xfrm>
            <a:off x="1042570" y="4698827"/>
            <a:ext cx="580490" cy="58049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接点 8"/>
          <p:cNvSpPr/>
          <p:nvPr/>
        </p:nvSpPr>
        <p:spPr>
          <a:xfrm>
            <a:off x="1172310" y="1223236"/>
            <a:ext cx="450750" cy="45075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789658" y="2176674"/>
            <a:ext cx="6659142" cy="92333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zh-CN" altLang="en-US" sz="5400" spc="-300" dirty="0">
                <a:solidFill>
                  <a:schemeClr val="bg2">
                    <a:lumMod val="25000"/>
                  </a:schemeClr>
                </a:solidFill>
                <a:effectLst>
                  <a:outerShdw blurRad="76200" dist="88900" dir="2700000" algn="tl" rotWithShape="0">
                    <a:schemeClr val="accent2">
                      <a:alpha val="35000"/>
                    </a:schemeClr>
                  </a:outerShdw>
                </a:effectLst>
                <a:latin typeface="优设标题黑" panose="00000500000000000000" pitchFamily="2" charset="-122"/>
                <a:ea typeface="优设标题黑" panose="00000500000000000000" pitchFamily="2" charset="-122"/>
                <a:cs typeface="OPPOSans L" panose="00020600040101010101" pitchFamily="18" charset="-122"/>
                <a:sym typeface="优设标题黑" panose="00000500000000000000" pitchFamily="2" charset="-122"/>
              </a:rPr>
              <a:t>感谢配合与支持！</a:t>
            </a:r>
            <a:endParaRPr lang="zh-CN" altLang="en-US" sz="5400" spc="-300" dirty="0">
              <a:solidFill>
                <a:schemeClr val="bg2">
                  <a:lumMod val="25000"/>
                </a:schemeClr>
              </a:solidFill>
              <a:effectLst>
                <a:outerShdw blurRad="76200" dist="88900" dir="2700000" algn="tl" rotWithShape="0">
                  <a:schemeClr val="accent2">
                    <a:alpha val="35000"/>
                  </a:schemeClr>
                </a:outerShdw>
              </a:effectLst>
              <a:latin typeface="优设标题黑" panose="00000500000000000000" pitchFamily="2" charset="-122"/>
              <a:ea typeface="优设标题黑" panose="00000500000000000000" pitchFamily="2" charset="-122"/>
              <a:cs typeface="OPPOSans L" panose="00020600040101010101" pitchFamily="18" charset="-122"/>
              <a:sym typeface="优设标题黑" panose="000005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752*440"/>
  <p:tag name="TABLE_ENDDRAG_RECT" val="129*99*752*440"/>
</p:tagLst>
</file>

<file path=ppt/tags/tag2.xml><?xml version="1.0" encoding="utf-8"?>
<p:tagLst xmlns:p="http://schemas.openxmlformats.org/presentationml/2006/main">
  <p:tag name="KSO_WM_DIAGRAM_VIRTUALLY_FRAME" val="{&quot;height&quot;:255.57913385826768,&quot;left&quot;:114.32944881889765,&quot;top&quot;:214.32307086614173,&quot;width&quot;:555.4705511811023}"/>
</p:tagLst>
</file>

<file path=ppt/tags/tag3.xml><?xml version="1.0" encoding="utf-8"?>
<p:tagLst xmlns:p="http://schemas.openxmlformats.org/presentationml/2006/main">
  <p:tag name="KSO_WM_DIAGRAM_VIRTUALLY_FRAME" val="{&quot;height&quot;:255.57913385826768,&quot;left&quot;:114.32944881889765,&quot;top&quot;:214.32307086614173,&quot;width&quot;:555.4705511811023}"/>
</p:tagLst>
</file>

<file path=ppt/tags/tag4.xml><?xml version="1.0" encoding="utf-8"?>
<p:tagLst xmlns:p="http://schemas.openxmlformats.org/presentationml/2006/main">
  <p:tag name="KSO_WM_DIAGRAM_VIRTUALLY_FRAME" val="{&quot;height&quot;:255.57913385826768,&quot;left&quot;:114.32944881889765,&quot;top&quot;:214.32307086614173,&quot;width&quot;:555.4705511811023}"/>
</p:tagLst>
</file>

<file path=ppt/tags/tag5.xml><?xml version="1.0" encoding="utf-8"?>
<p:tagLst xmlns:p="http://schemas.openxmlformats.org/presentationml/2006/main">
  <p:tag name="KSO_WM_DIAGRAM_VIRTUALLY_FRAME" val="{&quot;height&quot;:255.57913385826768,&quot;left&quot;:114.32944881889765,&quot;top&quot;:214.32307086614173,&quot;width&quot;:555.4705511811023}"/>
</p:tagLst>
</file>

<file path=ppt/tags/tag6.xml><?xml version="1.0" encoding="utf-8"?>
<p:tagLst xmlns:p="http://schemas.openxmlformats.org/presentationml/2006/main">
  <p:tag name="KSO_WM_DIAGRAM_VIRTUALLY_FRAME" val="{&quot;height&quot;:255.57913385826768,&quot;left&quot;:114.32944881889765,&quot;top&quot;:214.32307086614173,&quot;width&quot;:555.4705511811023}"/>
</p:tagLst>
</file>

<file path=ppt/tags/tag7.xml><?xml version="1.0" encoding="utf-8"?>
<p:tagLst xmlns:p="http://schemas.openxmlformats.org/presentationml/2006/main">
  <p:tag name="KSO_WM_DIAGRAM_VIRTUALLY_FRAME" val="{&quot;height&quot;:255.57913385826768,&quot;left&quot;:114.32944881889765,&quot;top&quot;:214.32307086614173,&quot;width&quot;:555.4705511811023}"/>
</p:tagLst>
</file>

<file path=ppt/tags/tag8.xml><?xml version="1.0" encoding="utf-8"?>
<p:tagLst xmlns:p="http://schemas.openxmlformats.org/presentationml/2006/main">
  <p:tag name="COMMONDATA" val="eyJoZGlkIjoiMjAyZGFmZGNhOGZiYTdhYTNlNjFkYzE3MDA2M2YzNzEifQ=="/>
</p:tagLst>
</file>

<file path=ppt/theme/theme1.xml><?xml version="1.0" encoding="utf-8"?>
<a:theme xmlns:a="http://schemas.openxmlformats.org/drawingml/2006/main" name="www.2ppt.com">
  <a:themeElements>
    <a:clrScheme name="字幕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2150</Words>
  <Application>WPS 演示</Application>
  <PresentationFormat>宽屏</PresentationFormat>
  <Paragraphs>262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8" baseType="lpstr">
      <vt:lpstr>Arial</vt:lpstr>
      <vt:lpstr>宋体</vt:lpstr>
      <vt:lpstr>Wingdings</vt:lpstr>
      <vt:lpstr>优设标题黑</vt:lpstr>
      <vt:lpstr>黑体</vt:lpstr>
      <vt:lpstr>OPPOSans L</vt:lpstr>
      <vt:lpstr>Source Han Sans SC</vt:lpstr>
      <vt:lpstr>字魂58号-创中黑</vt:lpstr>
      <vt:lpstr>方正清刻本悦宋简体</vt:lpstr>
      <vt:lpstr>YouSheBiaoTiHei</vt:lpstr>
      <vt:lpstr>思源黑体 CN Normal</vt:lpstr>
      <vt:lpstr>Open Sans</vt:lpstr>
      <vt:lpstr>Times New Roman</vt:lpstr>
      <vt:lpstr>方正黑体简体</vt:lpstr>
      <vt:lpstr>等线</vt:lpstr>
      <vt:lpstr>MS UI Gothic</vt:lpstr>
      <vt:lpstr>微软雅黑</vt:lpstr>
      <vt:lpstr>Arial Unicode MS</vt:lpstr>
      <vt:lpstr>等线 Light</vt:lpstr>
      <vt:lpstr>Segoe Print</vt:lpstr>
      <vt:lpstr>www.2ppt.com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https://www.ypppt.com/</dc:title>
  <dc:creator>优品PPT</dc:creator>
  <dc:subject>https://www.ypppt.com/</dc:subject>
  <cp:lastModifiedBy>Administrator</cp:lastModifiedBy>
  <cp:revision>56</cp:revision>
  <dcterms:created xsi:type="dcterms:W3CDTF">2021-05-18T08:51:00Z</dcterms:created>
  <dcterms:modified xsi:type="dcterms:W3CDTF">2026-09-20T06:51:56Z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2052-11.8.6.11021</vt:lpwstr>
  </property>
  <property fmtid="{D5CDD505-2E9C-101B-9397-08002B2CF9AE}" pid="3" name="ICV">
    <vt:lpwstr>828C7C936F2B4DF1994963661E9774AB_13</vt:lpwstr>
  </property>
</Properties>
</file>