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1853" r:id="rId3"/>
    <p:sldId id="1854" r:id="rId4"/>
    <p:sldId id="377" r:id="rId5"/>
    <p:sldId id="1595" r:id="rId6"/>
    <p:sldId id="1870" r:id="rId7"/>
    <p:sldId id="1591" r:id="rId8"/>
    <p:sldId id="1857" r:id="rId9"/>
    <p:sldId id="1858" r:id="rId10"/>
    <p:sldId id="1859" r:id="rId11"/>
    <p:sldId id="1860" r:id="rId12"/>
    <p:sldId id="1863" r:id="rId13"/>
    <p:sldId id="1868" r:id="rId14"/>
    <p:sldId id="1865" r:id="rId15"/>
    <p:sldId id="1869" r:id="rId16"/>
    <p:sldId id="1866" r:id="rId17"/>
    <p:sldId id="1867" r:id="rId18"/>
    <p:sldId id="1855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7"/>
    <p:restoredTop sz="96314" autoAdjust="0"/>
  </p:normalViewPr>
  <p:slideViewPr>
    <p:cSldViewPr snapToGrid="0">
      <p:cViewPr varScale="1">
        <p:scale>
          <a:sx n="83" d="100"/>
          <a:sy n="83" d="100"/>
        </p:scale>
        <p:origin x="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8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4AC4C-AA4B-49DA-A846-033AD3E91B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25B8B-3784-46F6-964B-E71104D325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接点 3"/>
          <p:cNvSpPr/>
          <p:nvPr/>
        </p:nvSpPr>
        <p:spPr>
          <a:xfrm>
            <a:off x="-3316755" y="-4576421"/>
            <a:ext cx="7054950" cy="705495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接点 4"/>
          <p:cNvSpPr/>
          <p:nvPr/>
        </p:nvSpPr>
        <p:spPr>
          <a:xfrm>
            <a:off x="10210800" y="-853440"/>
            <a:ext cx="2621280" cy="262128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接点 5"/>
          <p:cNvSpPr/>
          <p:nvPr/>
        </p:nvSpPr>
        <p:spPr>
          <a:xfrm>
            <a:off x="10761880" y="5695949"/>
            <a:ext cx="681991" cy="68199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12"/>
          <p:cNvSpPr/>
          <p:nvPr/>
        </p:nvSpPr>
        <p:spPr>
          <a:xfrm>
            <a:off x="-2293189" y="4989072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接点 6"/>
          <p:cNvSpPr/>
          <p:nvPr/>
        </p:nvSpPr>
        <p:spPr>
          <a:xfrm>
            <a:off x="10989311" y="2478529"/>
            <a:ext cx="382170" cy="38217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接点 7"/>
          <p:cNvSpPr/>
          <p:nvPr/>
        </p:nvSpPr>
        <p:spPr>
          <a:xfrm>
            <a:off x="1042570" y="4698827"/>
            <a:ext cx="580490" cy="58049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接点 8"/>
          <p:cNvSpPr/>
          <p:nvPr/>
        </p:nvSpPr>
        <p:spPr>
          <a:xfrm>
            <a:off x="1172310" y="1223236"/>
            <a:ext cx="450750" cy="45075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23695" y="2291080"/>
            <a:ext cx="9278620" cy="14452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8800" spc="-300" dirty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本科新生档案</a:t>
            </a:r>
            <a:r>
              <a:rPr lang="zh-CN" altLang="en-US" sz="8800" spc="-300" dirty="0" smtClean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整理</a:t>
            </a:r>
            <a:endParaRPr lang="zh-CN" altLang="en-US" sz="8800" spc="-300" dirty="0">
              <a:solidFill>
                <a:schemeClr val="bg2">
                  <a:lumMod val="25000"/>
                </a:schemeClr>
              </a:solidFill>
              <a:effectLst>
                <a:outerShdw blurRad="76200" dist="88900" dir="2700000" algn="tl" rotWithShape="0">
                  <a:schemeClr val="accent2">
                    <a:alpha val="35000"/>
                  </a:schemeClr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OPPOSans L" panose="00020600040101010101" pitchFamily="18" charset="-122"/>
              <a:sym typeface="优设标题黑" panose="00000500000000000000" pitchFamily="2" charset="-122"/>
            </a:endParaRPr>
          </a:p>
        </p:txBody>
      </p:sp>
      <p:sp>
        <p:nvSpPr>
          <p:cNvPr id="15" name="TextBox 26"/>
          <p:cNvSpPr txBox="1"/>
          <p:nvPr/>
        </p:nvSpPr>
        <p:spPr>
          <a:xfrm>
            <a:off x="3607614" y="3806011"/>
            <a:ext cx="487527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400" dirty="0" smtClean="0">
              <a:solidFill>
                <a:schemeClr val="bg2">
                  <a:lumMod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+mn-ea"/>
              <a:sym typeface="字魂58号-创中黑" panose="00000500000000000000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就业创业指导中心</a:t>
            </a:r>
            <a:endParaRPr lang="zh-CN" altLang="en-US" sz="2400" dirty="0" smtClean="0">
              <a:solidFill>
                <a:schemeClr val="bg2">
                  <a:lumMod val="25000"/>
                </a:schemeClr>
              </a:solidFill>
              <a:uFillTx/>
              <a:latin typeface="+mn-ea"/>
              <a:cs typeface="+mn-ea"/>
              <a:sym typeface="字魂58号-创中黑" panose="00000500000000000000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2025年</a:t>
            </a:r>
            <a:r>
              <a:rPr lang="en-US" altLang="zh-CN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11</a:t>
            </a: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月</a:t>
            </a:r>
            <a:endParaRPr lang="zh-CN" altLang="en-US" sz="2400" dirty="0" smtClean="0">
              <a:solidFill>
                <a:schemeClr val="bg2">
                  <a:lumMod val="25000"/>
                </a:schemeClr>
              </a:solidFill>
              <a:uFillTx/>
              <a:latin typeface="+mn-ea"/>
              <a:cs typeface="+mn-ea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流程图: 接点 12"/>
          <p:cNvSpPr/>
          <p:nvPr/>
        </p:nvSpPr>
        <p:spPr>
          <a:xfrm>
            <a:off x="8057196" y="4309773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接点 4"/>
          <p:cNvSpPr/>
          <p:nvPr/>
        </p:nvSpPr>
        <p:spPr>
          <a:xfrm>
            <a:off x="10566986" y="-1310640"/>
            <a:ext cx="2621280" cy="262128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接点 5"/>
          <p:cNvSpPr/>
          <p:nvPr/>
        </p:nvSpPr>
        <p:spPr>
          <a:xfrm>
            <a:off x="640299" y="5841553"/>
            <a:ext cx="502702" cy="502702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接点 12"/>
          <p:cNvSpPr/>
          <p:nvPr/>
        </p:nvSpPr>
        <p:spPr>
          <a:xfrm>
            <a:off x="-1950289" y="-5583678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6"/>
          <p:cNvSpPr/>
          <p:nvPr/>
        </p:nvSpPr>
        <p:spPr>
          <a:xfrm>
            <a:off x="10566986" y="573529"/>
            <a:ext cx="382170" cy="38217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863761" y="1771743"/>
            <a:ext cx="1377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重要性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11817" y="1771743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zh-CN" altLang="en-US" sz="2800" dirty="0">
              <a:solidFill>
                <a:schemeClr val="accent2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95763" y="1802521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/</a:t>
            </a:r>
            <a:endParaRPr lang="zh-CN" altLang="en-US" sz="2400" spc="3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64988" y="3071625"/>
            <a:ext cx="1774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时间</a:t>
            </a:r>
            <a:r>
              <a:rPr lang="zh-CN" altLang="en-US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安排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11817" y="3071625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zh-CN" altLang="en-US" sz="2800" dirty="0">
              <a:solidFill>
                <a:schemeClr val="accent2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95763" y="3102403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/</a:t>
            </a:r>
            <a:endParaRPr lang="zh-CN" altLang="en-US" sz="2400" spc="3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64989" y="4371507"/>
            <a:ext cx="1774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整理要求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11816" y="4371507"/>
            <a:ext cx="582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zh-CN" altLang="en-US" sz="2800" dirty="0">
              <a:solidFill>
                <a:schemeClr val="accent2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95763" y="4402285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/</a:t>
            </a:r>
            <a:endParaRPr lang="zh-CN" altLang="en-US" sz="2400" spc="3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27575" y="2705725"/>
            <a:ext cx="2569936" cy="14465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8800" spc="-300" dirty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目录</a:t>
            </a:r>
            <a:endParaRPr lang="zh-CN" altLang="en-US" sz="8800" spc="-300" dirty="0">
              <a:solidFill>
                <a:schemeClr val="bg2">
                  <a:lumMod val="25000"/>
                </a:schemeClr>
              </a:solidFill>
              <a:effectLst>
                <a:outerShdw blurRad="76200" dist="88900" dir="2700000" algn="tl" rotWithShape="0">
                  <a:schemeClr val="accent2">
                    <a:alpha val="35000"/>
                  </a:schemeClr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OPPOSans L" panose="00020600040101010101" pitchFamily="18" charset="-122"/>
              <a:sym typeface="优设标题黑" panose="00000500000000000000" pitchFamily="2" charset="-122"/>
            </a:endParaRPr>
          </a:p>
        </p:txBody>
      </p:sp>
      <p:sp>
        <p:nvSpPr>
          <p:cNvPr id="20" name="流程图: 接点 5"/>
          <p:cNvSpPr/>
          <p:nvPr/>
        </p:nvSpPr>
        <p:spPr>
          <a:xfrm>
            <a:off x="10758071" y="4997046"/>
            <a:ext cx="743324" cy="74332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4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一、重要性</a:t>
              </a:r>
              <a:endPara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2" name="Freeform: Shape 35"/>
          <p:cNvSpPr/>
          <p:nvPr/>
        </p:nvSpPr>
        <p:spPr>
          <a:xfrm>
            <a:off x="5646738" y="0"/>
            <a:ext cx="6545262" cy="6858000"/>
          </a:xfrm>
          <a:custGeom>
            <a:avLst/>
            <a:gdLst>
              <a:gd name="connsiteX0" fmla="*/ 2841971 w 6546034"/>
              <a:gd name="connsiteY0" fmla="*/ 0 h 6858000"/>
              <a:gd name="connsiteX1" fmla="*/ 6546034 w 6546034"/>
              <a:gd name="connsiteY1" fmla="*/ 0 h 6858000"/>
              <a:gd name="connsiteX2" fmla="*/ 6546034 w 6546034"/>
              <a:gd name="connsiteY2" fmla="*/ 6858000 h 6858000"/>
              <a:gd name="connsiteX3" fmla="*/ 2845470 w 6546034"/>
              <a:gd name="connsiteY3" fmla="*/ 6858000 h 6858000"/>
              <a:gd name="connsiteX4" fmla="*/ 415876 w 6546034"/>
              <a:gd name="connsiteY4" fmla="*/ 4438250 h 6858000"/>
              <a:gd name="connsiteX5" fmla="*/ 411819 w 6546034"/>
              <a:gd name="connsiteY5" fmla="*/ 24400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6034" h="6858000">
                <a:moveTo>
                  <a:pt x="2841971" y="0"/>
                </a:moveTo>
                <a:lnTo>
                  <a:pt x="6546034" y="0"/>
                </a:lnTo>
                <a:lnTo>
                  <a:pt x="6546034" y="6858000"/>
                </a:lnTo>
                <a:lnTo>
                  <a:pt x="2845470" y="6858000"/>
                </a:lnTo>
                <a:lnTo>
                  <a:pt x="415876" y="4438250"/>
                </a:lnTo>
                <a:cubicBezTo>
                  <a:pt x="-137035" y="3887581"/>
                  <a:pt x="-138855" y="2992952"/>
                  <a:pt x="411819" y="244004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Freeform: Shape 36"/>
          <p:cNvSpPr/>
          <p:nvPr/>
        </p:nvSpPr>
        <p:spPr>
          <a:xfrm>
            <a:off x="5286375" y="3584575"/>
            <a:ext cx="2432050" cy="2432050"/>
          </a:xfrm>
          <a:custGeom>
            <a:avLst/>
            <a:gdLst>
              <a:gd name="connsiteX0" fmla="*/ 1213419 w 2431775"/>
              <a:gd name="connsiteY0" fmla="*/ 1 h 2431775"/>
              <a:gd name="connsiteX1" fmla="*/ 1438186 w 2431775"/>
              <a:gd name="connsiteY1" fmla="*/ 92569 h 2431775"/>
              <a:gd name="connsiteX2" fmla="*/ 2338296 w 2431775"/>
              <a:gd name="connsiteY2" fmla="*/ 989030 h 2431775"/>
              <a:gd name="connsiteX3" fmla="*/ 2339208 w 2431775"/>
              <a:gd name="connsiteY3" fmla="*/ 1438186 h 2431775"/>
              <a:gd name="connsiteX4" fmla="*/ 1442746 w 2431775"/>
              <a:gd name="connsiteY4" fmla="*/ 2338296 h 2431775"/>
              <a:gd name="connsiteX5" fmla="*/ 993590 w 2431775"/>
              <a:gd name="connsiteY5" fmla="*/ 2339208 h 2431775"/>
              <a:gd name="connsiteX6" fmla="*/ 93481 w 2431775"/>
              <a:gd name="connsiteY6" fmla="*/ 1442746 h 2431775"/>
              <a:gd name="connsiteX7" fmla="*/ 92569 w 2431775"/>
              <a:gd name="connsiteY7" fmla="*/ 993590 h 2431775"/>
              <a:gd name="connsiteX8" fmla="*/ 989030 w 2431775"/>
              <a:gd name="connsiteY8" fmla="*/ 93481 h 2431775"/>
              <a:gd name="connsiteX9" fmla="*/ 1213419 w 2431775"/>
              <a:gd name="connsiteY9" fmla="*/ 1 h 24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1775" h="2431775">
                <a:moveTo>
                  <a:pt x="1213419" y="1"/>
                </a:moveTo>
                <a:cubicBezTo>
                  <a:pt x="1294700" y="-164"/>
                  <a:pt x="1376044" y="30679"/>
                  <a:pt x="1438186" y="92569"/>
                </a:cubicBezTo>
                <a:lnTo>
                  <a:pt x="2338296" y="989030"/>
                </a:lnTo>
                <a:cubicBezTo>
                  <a:pt x="2462579" y="1112809"/>
                  <a:pt x="2462987" y="1313903"/>
                  <a:pt x="2339208" y="1438186"/>
                </a:cubicBezTo>
                <a:lnTo>
                  <a:pt x="1442746" y="2338296"/>
                </a:lnTo>
                <a:cubicBezTo>
                  <a:pt x="1318967" y="2462579"/>
                  <a:pt x="1117873" y="2462987"/>
                  <a:pt x="993590" y="2339208"/>
                </a:cubicBezTo>
                <a:lnTo>
                  <a:pt x="93481" y="1442746"/>
                </a:lnTo>
                <a:cubicBezTo>
                  <a:pt x="-30802" y="1318967"/>
                  <a:pt x="-31211" y="1117873"/>
                  <a:pt x="92569" y="993590"/>
                </a:cubicBezTo>
                <a:lnTo>
                  <a:pt x="989030" y="93481"/>
                </a:lnTo>
                <a:cubicBezTo>
                  <a:pt x="1050920" y="31339"/>
                  <a:pt x="1132138" y="166"/>
                  <a:pt x="121341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52"/>
          <p:cNvGrpSpPr/>
          <p:nvPr/>
        </p:nvGrpSpPr>
        <p:grpSpPr bwMode="auto">
          <a:xfrm>
            <a:off x="1010505" y="1646013"/>
            <a:ext cx="276225" cy="368300"/>
            <a:chOff x="8332164" y="717871"/>
            <a:chExt cx="459026" cy="569605"/>
          </a:xfrm>
        </p:grpSpPr>
        <p:sp>
          <p:nvSpPr>
            <p:cNvPr id="5" name="Freeform: Shape 53"/>
            <p:cNvSpPr/>
            <p:nvPr/>
          </p:nvSpPr>
          <p:spPr>
            <a:xfrm>
              <a:off x="8369097" y="717871"/>
              <a:ext cx="422093" cy="390375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Freeform: Shape 54"/>
            <p:cNvSpPr/>
            <p:nvPr/>
          </p:nvSpPr>
          <p:spPr>
            <a:xfrm>
              <a:off x="8332164" y="897099"/>
              <a:ext cx="422093" cy="390377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" name="Group 55"/>
          <p:cNvGrpSpPr/>
          <p:nvPr/>
        </p:nvGrpSpPr>
        <p:grpSpPr bwMode="auto">
          <a:xfrm>
            <a:off x="1010505" y="2998563"/>
            <a:ext cx="276225" cy="368300"/>
            <a:chOff x="8332164" y="717871"/>
            <a:chExt cx="459026" cy="569605"/>
          </a:xfrm>
        </p:grpSpPr>
        <p:sp>
          <p:nvSpPr>
            <p:cNvPr id="8" name="Freeform: Shape 56"/>
            <p:cNvSpPr/>
            <p:nvPr/>
          </p:nvSpPr>
          <p:spPr>
            <a:xfrm>
              <a:off x="8369097" y="717871"/>
              <a:ext cx="422093" cy="390375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: Shape 57"/>
            <p:cNvSpPr/>
            <p:nvPr/>
          </p:nvSpPr>
          <p:spPr>
            <a:xfrm>
              <a:off x="8332164" y="897099"/>
              <a:ext cx="422093" cy="390377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0" name="Group 58"/>
          <p:cNvGrpSpPr/>
          <p:nvPr/>
        </p:nvGrpSpPr>
        <p:grpSpPr bwMode="auto">
          <a:xfrm>
            <a:off x="1010505" y="4511450"/>
            <a:ext cx="276225" cy="368300"/>
            <a:chOff x="8332164" y="717871"/>
            <a:chExt cx="459026" cy="569605"/>
          </a:xfrm>
        </p:grpSpPr>
        <p:sp>
          <p:nvSpPr>
            <p:cNvPr id="11" name="Freeform: Shape 59"/>
            <p:cNvSpPr/>
            <p:nvPr/>
          </p:nvSpPr>
          <p:spPr>
            <a:xfrm>
              <a:off x="8369097" y="717871"/>
              <a:ext cx="422093" cy="390377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Freeform: Shape 60"/>
            <p:cNvSpPr/>
            <p:nvPr/>
          </p:nvSpPr>
          <p:spPr>
            <a:xfrm>
              <a:off x="8332164" y="897101"/>
              <a:ext cx="422093" cy="390375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3" name="Shape 4868"/>
          <p:cNvSpPr/>
          <p:nvPr/>
        </p:nvSpPr>
        <p:spPr bwMode="auto">
          <a:xfrm>
            <a:off x="6224588" y="4152900"/>
            <a:ext cx="512762" cy="523875"/>
          </a:xfrm>
          <a:custGeom>
            <a:avLst/>
            <a:gdLst>
              <a:gd name="T0" fmla="*/ 1093713 w 120000"/>
              <a:gd name="T1" fmla="*/ 2283270 h 120000"/>
              <a:gd name="T2" fmla="*/ 1093713 w 120000"/>
              <a:gd name="T3" fmla="*/ 2283270 h 120000"/>
              <a:gd name="T4" fmla="*/ 0 w 120000"/>
              <a:gd name="T5" fmla="*/ 1141633 h 120000"/>
              <a:gd name="T6" fmla="*/ 1093713 w 120000"/>
              <a:gd name="T7" fmla="*/ 0 h 120000"/>
              <a:gd name="T8" fmla="*/ 2187426 w 120000"/>
              <a:gd name="T9" fmla="*/ 1141633 h 120000"/>
              <a:gd name="T10" fmla="*/ 1093713 w 120000"/>
              <a:gd name="T11" fmla="*/ 2283270 h 120000"/>
              <a:gd name="T12" fmla="*/ 1093713 w 120000"/>
              <a:gd name="T13" fmla="*/ 214047 h 120000"/>
              <a:gd name="T14" fmla="*/ 1093713 w 120000"/>
              <a:gd name="T15" fmla="*/ 214047 h 120000"/>
              <a:gd name="T16" fmla="*/ 201464 w 120000"/>
              <a:gd name="T17" fmla="*/ 1141633 h 120000"/>
              <a:gd name="T18" fmla="*/ 1093713 w 120000"/>
              <a:gd name="T19" fmla="*/ 2069219 h 120000"/>
              <a:gd name="T20" fmla="*/ 1982364 w 120000"/>
              <a:gd name="T21" fmla="*/ 1141633 h 120000"/>
              <a:gd name="T22" fmla="*/ 1093713 w 120000"/>
              <a:gd name="T23" fmla="*/ 214047 h 120000"/>
              <a:gd name="T24" fmla="*/ 863453 w 120000"/>
              <a:gd name="T25" fmla="*/ 1355701 h 120000"/>
              <a:gd name="T26" fmla="*/ 863453 w 120000"/>
              <a:gd name="T27" fmla="*/ 1355701 h 120000"/>
              <a:gd name="T28" fmla="*/ 557637 w 120000"/>
              <a:gd name="T29" fmla="*/ 585828 h 120000"/>
              <a:gd name="T30" fmla="*/ 1320375 w 120000"/>
              <a:gd name="T31" fmla="*/ 901283 h 120000"/>
              <a:gd name="T32" fmla="*/ 1626190 w 120000"/>
              <a:gd name="T33" fmla="*/ 1697442 h 120000"/>
              <a:gd name="T34" fmla="*/ 863453 w 120000"/>
              <a:gd name="T35" fmla="*/ 1355701 h 120000"/>
              <a:gd name="T36" fmla="*/ 1093713 w 120000"/>
              <a:gd name="T37" fmla="*/ 1036487 h 120000"/>
              <a:gd name="T38" fmla="*/ 1093713 w 120000"/>
              <a:gd name="T39" fmla="*/ 1036487 h 120000"/>
              <a:gd name="T40" fmla="*/ 992981 w 120000"/>
              <a:gd name="T41" fmla="*/ 1141633 h 120000"/>
              <a:gd name="T42" fmla="*/ 1093713 w 120000"/>
              <a:gd name="T43" fmla="*/ 1246779 h 120000"/>
              <a:gd name="T44" fmla="*/ 1194445 w 120000"/>
              <a:gd name="T45" fmla="*/ 1141633 h 120000"/>
              <a:gd name="T46" fmla="*/ 1093713 w 120000"/>
              <a:gd name="T47" fmla="*/ 1036487 h 1200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0000"/>
              <a:gd name="T73" fmla="*/ 0 h 120000"/>
              <a:gd name="T74" fmla="*/ 120000 w 120000"/>
              <a:gd name="T75" fmla="*/ 120000 h 12000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0000" h="120000" extrusionOk="0">
                <a:moveTo>
                  <a:pt x="59901" y="119802"/>
                </a:moveTo>
                <a:lnTo>
                  <a:pt x="59901" y="119802"/>
                </a:lnTo>
                <a:cubicBezTo>
                  <a:pt x="26403" y="119802"/>
                  <a:pt x="0" y="93399"/>
                  <a:pt x="0" y="59901"/>
                </a:cubicBezTo>
                <a:cubicBezTo>
                  <a:pt x="0" y="26403"/>
                  <a:pt x="26403" y="0"/>
                  <a:pt x="59901" y="0"/>
                </a:cubicBezTo>
                <a:cubicBezTo>
                  <a:pt x="93201" y="0"/>
                  <a:pt x="119802" y="26403"/>
                  <a:pt x="119802" y="59901"/>
                </a:cubicBezTo>
                <a:cubicBezTo>
                  <a:pt x="119802" y="93399"/>
                  <a:pt x="93201" y="119802"/>
                  <a:pt x="59901" y="119802"/>
                </a:cubicBezTo>
                <a:close/>
                <a:moveTo>
                  <a:pt x="59901" y="11231"/>
                </a:moveTo>
                <a:lnTo>
                  <a:pt x="59901" y="11231"/>
                </a:lnTo>
                <a:cubicBezTo>
                  <a:pt x="33300" y="11231"/>
                  <a:pt x="11034" y="33497"/>
                  <a:pt x="11034" y="59901"/>
                </a:cubicBezTo>
                <a:cubicBezTo>
                  <a:pt x="11034" y="86305"/>
                  <a:pt x="33300" y="108571"/>
                  <a:pt x="59901" y="108571"/>
                </a:cubicBezTo>
                <a:cubicBezTo>
                  <a:pt x="86305" y="108571"/>
                  <a:pt x="108571" y="86305"/>
                  <a:pt x="108571" y="59901"/>
                </a:cubicBezTo>
                <a:cubicBezTo>
                  <a:pt x="108571" y="33497"/>
                  <a:pt x="86305" y="11231"/>
                  <a:pt x="59901" y="11231"/>
                </a:cubicBezTo>
                <a:close/>
                <a:moveTo>
                  <a:pt x="47290" y="71133"/>
                </a:moveTo>
                <a:lnTo>
                  <a:pt x="47290" y="71133"/>
                </a:lnTo>
                <a:cubicBezTo>
                  <a:pt x="30541" y="30738"/>
                  <a:pt x="30541" y="30738"/>
                  <a:pt x="30541" y="30738"/>
                </a:cubicBezTo>
                <a:cubicBezTo>
                  <a:pt x="72315" y="47290"/>
                  <a:pt x="72315" y="47290"/>
                  <a:pt x="72315" y="47290"/>
                </a:cubicBezTo>
                <a:cubicBezTo>
                  <a:pt x="89064" y="89064"/>
                  <a:pt x="89064" y="89064"/>
                  <a:pt x="89064" y="89064"/>
                </a:cubicBezTo>
                <a:lnTo>
                  <a:pt x="47290" y="71133"/>
                </a:lnTo>
                <a:close/>
                <a:moveTo>
                  <a:pt x="59901" y="54384"/>
                </a:moveTo>
                <a:lnTo>
                  <a:pt x="59901" y="54384"/>
                </a:lnTo>
                <a:cubicBezTo>
                  <a:pt x="57142" y="54384"/>
                  <a:pt x="54384" y="57142"/>
                  <a:pt x="54384" y="59901"/>
                </a:cubicBezTo>
                <a:cubicBezTo>
                  <a:pt x="54384" y="62660"/>
                  <a:pt x="57142" y="65418"/>
                  <a:pt x="59901" y="65418"/>
                </a:cubicBezTo>
                <a:cubicBezTo>
                  <a:pt x="62660" y="65418"/>
                  <a:pt x="65418" y="62660"/>
                  <a:pt x="65418" y="59901"/>
                </a:cubicBezTo>
                <a:cubicBezTo>
                  <a:pt x="65418" y="57142"/>
                  <a:pt x="62660" y="54384"/>
                  <a:pt x="59901" y="543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45713" tIns="22850" rIns="45713" bIns="22850" anchor="ctr"/>
          <a:lstStyle/>
          <a:p>
            <a:endParaRPr lang="zh-CN" altLang="en-US"/>
          </a:p>
        </p:txBody>
      </p:sp>
      <p:sp>
        <p:nvSpPr>
          <p:cNvPr id="16" name="Rectangle 30"/>
          <p:cNvSpPr/>
          <p:nvPr/>
        </p:nvSpPr>
        <p:spPr>
          <a:xfrm>
            <a:off x="1545174" y="1675382"/>
            <a:ext cx="3544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1.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便于学校了解学生情况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1545174" y="3027932"/>
            <a:ext cx="3544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2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.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便于学生工作的顺利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开展；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0" name="Rectangle 30"/>
          <p:cNvSpPr/>
          <p:nvPr/>
        </p:nvSpPr>
        <p:spPr>
          <a:xfrm>
            <a:off x="1545174" y="4461669"/>
            <a:ext cx="35440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3.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学生档案与学生就业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挂钩，是学生就业后</a:t>
            </a:r>
            <a:r>
              <a:rPr lang="zh-CN" altLang="en-US" sz="2400" b="1" dirty="0" smtClean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人事档案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的重要组成部分。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2" name="Freeform: Shape 15"/>
          <p:cNvSpPr/>
          <p:nvPr/>
        </p:nvSpPr>
        <p:spPr>
          <a:xfrm>
            <a:off x="7429801" y="1027681"/>
            <a:ext cx="4423063" cy="4425950"/>
          </a:xfrm>
          <a:custGeom>
            <a:avLst/>
            <a:gdLst>
              <a:gd name="connsiteX0" fmla="*/ 1213419 w 2431775"/>
              <a:gd name="connsiteY0" fmla="*/ 1 h 2431775"/>
              <a:gd name="connsiteX1" fmla="*/ 1438186 w 2431775"/>
              <a:gd name="connsiteY1" fmla="*/ 92569 h 2431775"/>
              <a:gd name="connsiteX2" fmla="*/ 2338296 w 2431775"/>
              <a:gd name="connsiteY2" fmla="*/ 989030 h 2431775"/>
              <a:gd name="connsiteX3" fmla="*/ 2339208 w 2431775"/>
              <a:gd name="connsiteY3" fmla="*/ 1438186 h 2431775"/>
              <a:gd name="connsiteX4" fmla="*/ 1442746 w 2431775"/>
              <a:gd name="connsiteY4" fmla="*/ 2338296 h 2431775"/>
              <a:gd name="connsiteX5" fmla="*/ 993590 w 2431775"/>
              <a:gd name="connsiteY5" fmla="*/ 2339208 h 2431775"/>
              <a:gd name="connsiteX6" fmla="*/ 93481 w 2431775"/>
              <a:gd name="connsiteY6" fmla="*/ 1442746 h 2431775"/>
              <a:gd name="connsiteX7" fmla="*/ 92569 w 2431775"/>
              <a:gd name="connsiteY7" fmla="*/ 993590 h 2431775"/>
              <a:gd name="connsiteX8" fmla="*/ 989030 w 2431775"/>
              <a:gd name="connsiteY8" fmla="*/ 93481 h 2431775"/>
              <a:gd name="connsiteX9" fmla="*/ 1213419 w 2431775"/>
              <a:gd name="connsiteY9" fmla="*/ 1 h 24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1775" h="2431775">
                <a:moveTo>
                  <a:pt x="1213419" y="1"/>
                </a:moveTo>
                <a:cubicBezTo>
                  <a:pt x="1294700" y="-164"/>
                  <a:pt x="1376044" y="30679"/>
                  <a:pt x="1438186" y="92569"/>
                </a:cubicBezTo>
                <a:lnTo>
                  <a:pt x="2338296" y="989030"/>
                </a:lnTo>
                <a:cubicBezTo>
                  <a:pt x="2462579" y="1112809"/>
                  <a:pt x="2462987" y="1313903"/>
                  <a:pt x="2339208" y="1438186"/>
                </a:cubicBezTo>
                <a:lnTo>
                  <a:pt x="1442746" y="2338296"/>
                </a:lnTo>
                <a:cubicBezTo>
                  <a:pt x="1318967" y="2462579"/>
                  <a:pt x="1117873" y="2462987"/>
                  <a:pt x="993590" y="2339208"/>
                </a:cubicBezTo>
                <a:lnTo>
                  <a:pt x="93481" y="1442746"/>
                </a:lnTo>
                <a:cubicBezTo>
                  <a:pt x="-30802" y="1318967"/>
                  <a:pt x="-31211" y="1117873"/>
                  <a:pt x="92569" y="993590"/>
                </a:cubicBezTo>
                <a:lnTo>
                  <a:pt x="989030" y="93481"/>
                </a:lnTo>
                <a:cubicBezTo>
                  <a:pt x="1050920" y="31339"/>
                  <a:pt x="1132138" y="166"/>
                  <a:pt x="1213419" y="1"/>
                </a:cubicBezTo>
                <a:close/>
              </a:path>
            </a:pathLst>
          </a:custGeom>
          <a:blipFill>
            <a:blip r:embed="rId1"/>
            <a:stretch>
              <a:fillRect l="-25082" r="-250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二、时间安排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77315" y="1223010"/>
          <a:ext cx="9551670" cy="537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3475"/>
                <a:gridCol w="2234565"/>
                <a:gridCol w="2879090"/>
                <a:gridCol w="2034540"/>
              </a:tblGrid>
              <a:tr h="3581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时间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工作内容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地点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备注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</a:tr>
              <a:tr h="632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即日起-11月7日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1.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新生档案整理工作培训；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2.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领取寄到就业创业指导中心的新生</a:t>
                      </a: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档案（附件</a:t>
                      </a:r>
                      <a:r>
                        <a:rPr lang="en-US" altLang="zh-CN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）。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下载</a:t>
                      </a:r>
                      <a:r>
                        <a:rPr lang="en-US" altLang="zh-CN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PPT</a:t>
                      </a: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自学（附件</a:t>
                      </a:r>
                      <a:r>
                        <a:rPr lang="en-US" altLang="zh-CN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2</a:t>
                      </a: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）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</a:tr>
              <a:tr h="1915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11月10日-11月14日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just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领取新生档案整理材料（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《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华南师范大学学生登记表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》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每生一份、档案袋每生一</a:t>
                      </a: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份）、档案目录每生二份</a:t>
                      </a:r>
                      <a:endParaRPr lang="zh-CN" altLang="en-US" sz="13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just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石牌校园西六一楼就业创业指导中心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just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大学城校园行政楼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C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座一楼就业创业指导中心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just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南海校园一站式服务中心203档案室</a:t>
                      </a:r>
                      <a:endParaRPr lang="zh-CN" altLang="en-US" sz="13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just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滨海校园一站式综合服务大厅107档案室</a:t>
                      </a:r>
                      <a:endParaRPr lang="zh-CN" altLang="en-US" sz="13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 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</a:tr>
              <a:tr h="457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11月17日-11月21日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整理新生档案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学院妥善安排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 </a:t>
                      </a: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组织兼班协助整理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</a:tr>
              <a:tr h="1907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11月24日-11月28日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提交新生档案、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《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**学院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2025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级本科生档案编号表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》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（附件</a:t>
                      </a:r>
                      <a:r>
                        <a:rPr lang="en-US" altLang="zh-CN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3</a:t>
                      </a: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，纸质版一式两份，电子版发至</a:t>
                      </a:r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hs805@scnu.edu.cn）</a:t>
                      </a:r>
                      <a:endParaRPr 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石牌校园西六一楼就业创业指导中心档案室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大学城校园行政楼C座一楼就业创业指导中心档案室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南海校园一站式服务中心203档案室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滨海校园一站式综合服务大厅107档案室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移交前，请提前预约档案交接负责人；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辅导员在场交接；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交接双方在档案编号表签名确认。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二、时间安排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992581" y="1453170"/>
            <a:ext cx="6096000" cy="2399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档案交接负责人：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indent="533400"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石牌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校园：桂老师（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020-85211368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indent="533400"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大学城校园：余老师（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020-39311035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indent="533400"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南海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校园：蔡老师（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0757-86687886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       滨海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校园：郭老师（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0660-3808019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2137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领取材料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>
            <p:custDataLst>
              <p:tags r:id="rId1"/>
            </p:custDataLst>
          </p:nvPr>
        </p:nvSpPr>
        <p:spPr>
          <a:xfrm>
            <a:off x="1451984" y="251235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>
            <p:custDataLst>
              <p:tags r:id="rId2"/>
            </p:custDataLst>
          </p:nvPr>
        </p:nvSpPr>
        <p:spPr>
          <a:xfrm>
            <a:off x="1451984" y="3757752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2242236" y="2578028"/>
            <a:ext cx="61813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华南师范大学学生登记表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（每生一份）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4"/>
            </p:custDataLst>
          </p:nvPr>
        </p:nvSpPr>
        <p:spPr>
          <a:xfrm>
            <a:off x="2242237" y="3816559"/>
            <a:ext cx="4472599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学生档案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袋（每生一份）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>
            <p:custDataLst>
              <p:tags r:id="rId5"/>
            </p:custDataLst>
          </p:nvPr>
        </p:nvSpPr>
        <p:spPr>
          <a:xfrm>
            <a:off x="1456603" y="4870726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2246630" y="4929505"/>
            <a:ext cx="6259830" cy="45910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学生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档案目录（每生二份）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2957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收齐新生档案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72190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403195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7" y="2787578"/>
            <a:ext cx="4038490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学生上交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4090761"/>
            <a:ext cx="35397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就业创业指导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中心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移交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1456604" y="5246536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46857" y="5305343"/>
            <a:ext cx="35397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高中毕业学校移交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3778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3.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编制学生档案编号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7" y="2787578"/>
            <a:ext cx="5359290" cy="58476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solidFill>
                  <a:srgbClr val="FF0000"/>
                </a:solidFill>
              </a:rPr>
              <a:t>学生学号即为学生档案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编号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322" y="3056135"/>
            <a:ext cx="4129097" cy="1987128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3778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4.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组织学生填写表格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72190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403195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7" y="2787578"/>
            <a:ext cx="4038490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华南师范大学学生登记表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4090761"/>
            <a:ext cx="44541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档案袋封面、背面学生基本信息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597" y="214287"/>
            <a:ext cx="2088398" cy="29190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979" y="163621"/>
            <a:ext cx="2115494" cy="29675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40496" y="3666907"/>
            <a:ext cx="2185929" cy="402646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98067" y="5195498"/>
            <a:ext cx="5359290" cy="82867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uFillTx/>
              </a:rPr>
              <a:t>特别提醒学生注意：</a:t>
            </a:r>
            <a:endParaRPr lang="zh-CN" altLang="en-US" sz="2400" b="1" dirty="0">
              <a:solidFill>
                <a:srgbClr val="FF0000"/>
              </a:solidFill>
              <a:uFillTx/>
            </a:endParaRPr>
          </a:p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uFillTx/>
              </a:rPr>
              <a:t>档案材料不能涂改，请草拟后再抄写</a:t>
            </a:r>
            <a:endParaRPr lang="zh-CN" altLang="en-US" sz="2400" b="1" dirty="0">
              <a:solidFill>
                <a:srgbClr val="FF0000"/>
              </a:solidFill>
              <a:uFillTx/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7061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5.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辅导员对学生材料核实、增减与登记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001467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393958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2067142"/>
            <a:ext cx="43525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核实、登记中学阶段档案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材料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3998390"/>
            <a:ext cx="4213981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档案材料增加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1447368" y="5107979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37621" y="5166786"/>
            <a:ext cx="35397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档案材料分类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处理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2304015" y="2473593"/>
            <a:ext cx="4290748" cy="214185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000" dirty="0"/>
              <a:t>对照档案袋内材料，在档案目录“入学时”栏中打勾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若无</a:t>
            </a:r>
            <a:r>
              <a:rPr lang="zh-CN" altLang="en-US" sz="2000" dirty="0" smtClean="0"/>
              <a:t>相对应项目，</a:t>
            </a:r>
            <a:r>
              <a:rPr lang="zh-CN" altLang="en-US" sz="2000" dirty="0"/>
              <a:t>在“其他材料”栏补充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defTabSz="1217930">
              <a:lnSpc>
                <a:spcPts val="2000"/>
              </a:lnSpc>
              <a:defRPr/>
            </a:pPr>
            <a:r>
              <a:rPr lang="zh-CN" altLang="en-US" sz="2000" b="1" dirty="0" smtClean="0">
                <a:solidFill>
                  <a:srgbClr val="FF0000"/>
                </a:solidFill>
              </a:rPr>
              <a:t>（特别提醒：档案目录</a:t>
            </a:r>
            <a:r>
              <a:rPr lang="zh-CN" altLang="en-US" sz="2000" b="1" u="sng" dirty="0" smtClean="0">
                <a:solidFill>
                  <a:srgbClr val="FF0000"/>
                </a:solidFill>
                <a:uFillTx/>
              </a:rPr>
              <a:t>一式三份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，两份纸质版放入档案袋、一份印在档案袋背面，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三份均需登记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）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 defTabSz="1217930">
              <a:lnSpc>
                <a:spcPts val="2000"/>
              </a:lnSpc>
              <a:defRPr/>
            </a:pPr>
            <a:endParaRPr lang="zh-CN" altLang="en-US" sz="2000" dirty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336347" y="4399364"/>
            <a:ext cx="4258416" cy="86175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000" dirty="0"/>
              <a:t>登记、入档</a:t>
            </a:r>
            <a:r>
              <a:rPr lang="en-US" altLang="zh-CN" sz="2000" dirty="0"/>
              <a:t>《</a:t>
            </a:r>
            <a:r>
              <a:rPr lang="zh-CN" altLang="en-US" sz="2000" dirty="0"/>
              <a:t>华南师范大学学生登记表</a:t>
            </a:r>
            <a:r>
              <a:rPr lang="en-US" altLang="zh-CN" sz="2000" dirty="0"/>
              <a:t>》</a:t>
            </a:r>
            <a:r>
              <a:rPr lang="zh-CN" altLang="en-US" sz="2000" dirty="0" smtClean="0"/>
              <a:t>。</a:t>
            </a:r>
            <a:endParaRPr lang="zh-CN" altLang="en-US" sz="2000" dirty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331735" y="5715543"/>
            <a:ext cx="4263028" cy="86175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000" dirty="0"/>
              <a:t>抽取团员</a:t>
            </a:r>
            <a:r>
              <a:rPr lang="en-US" altLang="zh-CN" sz="2000" dirty="0"/>
              <a:t>/</a:t>
            </a:r>
            <a:r>
              <a:rPr lang="zh-CN" altLang="en-US" sz="2000" dirty="0"/>
              <a:t>党员材料，整理登记后，分别</a:t>
            </a:r>
            <a:r>
              <a:rPr lang="zh-CN" altLang="en-US" sz="2000" dirty="0" smtClean="0"/>
              <a:t>上交校团委</a:t>
            </a:r>
            <a:r>
              <a:rPr lang="en-US" altLang="zh-CN" sz="2000" dirty="0"/>
              <a:t>/</a:t>
            </a:r>
            <a:r>
              <a:rPr lang="zh-CN" altLang="en-US" sz="2000" dirty="0"/>
              <a:t>组织部统一处理。</a:t>
            </a:r>
            <a:endParaRPr lang="zh-CN" altLang="en-US" sz="2000" dirty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735" y="3364865"/>
            <a:ext cx="2183130" cy="30854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005" y="3209925"/>
            <a:ext cx="2566035" cy="3240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14" grpId="0"/>
      <p:bldP spid="18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5009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6.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补充、登记学生档案目录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72190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403195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2787578"/>
            <a:ext cx="43525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登记新生档案整理时间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4090761"/>
            <a:ext cx="4213981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辅导员签名确认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2304015" y="3194029"/>
            <a:ext cx="3985949" cy="111569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en-US" altLang="zh-CN" sz="2000" dirty="0" smtClean="0"/>
              <a:t>《</a:t>
            </a:r>
            <a:r>
              <a:rPr lang="zh-CN" altLang="en-US" sz="2000" dirty="0" smtClean="0"/>
              <a:t>华南师范大学学生档案目录表</a:t>
            </a:r>
            <a:r>
              <a:rPr lang="en-US" altLang="zh-CN" sz="2000" dirty="0" smtClean="0"/>
              <a:t>》</a:t>
            </a:r>
            <a:r>
              <a:rPr lang="zh-CN" altLang="en-US" sz="2000" dirty="0"/>
              <a:t>左下角“入学整理时间”</a:t>
            </a:r>
            <a:r>
              <a:rPr lang="zh-CN" altLang="en-US" sz="2000" dirty="0" smtClean="0"/>
              <a:t>处填写整理时间。</a:t>
            </a:r>
            <a:endParaRPr lang="zh-CN" altLang="en-US" sz="2000" dirty="0" smtClean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336347" y="4491735"/>
            <a:ext cx="3985949" cy="137223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en-US" altLang="zh-CN" sz="2000" dirty="0"/>
              <a:t>《</a:t>
            </a:r>
            <a:r>
              <a:rPr lang="zh-CN" altLang="en-US" sz="2000" dirty="0"/>
              <a:t>华南师范大学学生档案目录表</a:t>
            </a:r>
            <a:r>
              <a:rPr lang="en-US" altLang="zh-CN" sz="2000" dirty="0"/>
              <a:t>》</a:t>
            </a:r>
            <a:r>
              <a:rPr lang="zh-CN" altLang="en-US" sz="2000" dirty="0"/>
              <a:t>右下角“整理人签名”</a:t>
            </a:r>
            <a:r>
              <a:rPr lang="zh-CN" altLang="en-US" sz="2000" dirty="0" smtClean="0"/>
              <a:t>处</a:t>
            </a:r>
            <a:r>
              <a:rPr lang="zh-CN" altLang="en-US" sz="2000" dirty="0"/>
              <a:t>。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（特别提醒：档案目录</a:t>
            </a:r>
            <a:r>
              <a:rPr lang="zh-CN" altLang="en-US" sz="2000" b="1" u="sng" dirty="0" smtClean="0">
                <a:solidFill>
                  <a:srgbClr val="FF0000"/>
                </a:solidFill>
                <a:sym typeface="+mn-ea"/>
              </a:rPr>
              <a:t>一式三份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，两份纸质版放入档案袋、一份已印在档案袋背面，三份均需签名）</a:t>
            </a:r>
            <a:r>
              <a:rPr lang="zh-CN" altLang="en-US" sz="2000" dirty="0"/>
              <a:t> </a:t>
            </a:r>
            <a:endParaRPr lang="zh-CN" altLang="en-US" sz="2000" dirty="0"/>
          </a:p>
        </p:txBody>
      </p:sp>
      <p:sp>
        <p:nvSpPr>
          <p:cNvPr id="16" name="TextBox 24"/>
          <p:cNvSpPr txBox="1"/>
          <p:nvPr/>
        </p:nvSpPr>
        <p:spPr>
          <a:xfrm>
            <a:off x="2825826" y="5971062"/>
            <a:ext cx="4685300" cy="34879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400" dirty="0" smtClean="0"/>
              <a:t>注：整理完成</a:t>
            </a:r>
            <a:r>
              <a:rPr lang="zh-CN" altLang="en-US" sz="2400" dirty="0" smtClean="0">
                <a:solidFill>
                  <a:srgbClr val="FF0000"/>
                </a:solidFill>
              </a:rPr>
              <a:t>不用密封</a:t>
            </a:r>
            <a:r>
              <a:rPr lang="zh-CN" altLang="en-US" sz="2400" dirty="0" smtClean="0"/>
              <a:t>档案袋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0311" y="4321589"/>
            <a:ext cx="4029075" cy="74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450" y="3133725"/>
            <a:ext cx="4434840" cy="922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18" grpId="0"/>
      <p:bldP spid="21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102984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7.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注意信息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收集，整理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《</a:t>
            </a:r>
            <a:r>
              <a:rPr lang="en-US" altLang="zh-CN" sz="32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     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学院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2025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级本科生档案编号表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》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2074"/>
          <p:cNvSpPr>
            <a:spLocks noChangeArrowheads="1"/>
          </p:cNvSpPr>
          <p:nvPr/>
        </p:nvSpPr>
        <p:spPr bwMode="auto">
          <a:xfrm>
            <a:off x="2955636" y="4535311"/>
            <a:ext cx="6308437" cy="117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CN" altLang="en-US" sz="2000" b="1" dirty="0" smtClean="0">
                <a:solidFill>
                  <a:srgbClr val="FF0000"/>
                </a:solidFill>
              </a:rPr>
              <a:t>档案编号表按</a:t>
            </a:r>
            <a:r>
              <a:rPr lang="zh-CN" altLang="en-US" sz="2000" b="1" dirty="0" smtClean="0">
                <a:solidFill>
                  <a:srgbClr val="FF0000"/>
                </a:solidFill>
                <a:uFillTx/>
              </a:rPr>
              <a:t>档案编号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升序排序；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>
              <a:spcBef>
                <a:spcPct val="20000"/>
              </a:spcBef>
            </a:pPr>
            <a:r>
              <a:rPr lang="zh-CN" altLang="en-US" sz="2000" b="1" dirty="0" smtClean="0">
                <a:solidFill>
                  <a:schemeClr val="tx1"/>
                </a:solidFill>
                <a:uFillTx/>
              </a:rPr>
              <a:t>新生档案表须</a:t>
            </a:r>
            <a:r>
              <a:rPr lang="zh-CN" altLang="en-US" sz="2000" b="1" dirty="0">
                <a:solidFill>
                  <a:schemeClr val="tx1"/>
                </a:solidFill>
                <a:uFillTx/>
              </a:rPr>
              <a:t>记录学生有无犯罪记录；</a:t>
            </a:r>
            <a:endParaRPr lang="en-US" altLang="zh-CN" sz="2000" b="1" dirty="0" smtClean="0">
              <a:solidFill>
                <a:schemeClr val="tx1"/>
              </a:solidFill>
              <a:uFillTx/>
            </a:endParaRPr>
          </a:p>
          <a:p>
            <a:pPr>
              <a:spcBef>
                <a:spcPct val="20000"/>
              </a:spcBef>
            </a:pPr>
            <a:r>
              <a:rPr lang="zh-CN" altLang="en-US" sz="2000" b="1" dirty="0" smtClean="0">
                <a:solidFill>
                  <a:schemeClr val="tx1"/>
                </a:solidFill>
                <a:uFillTx/>
              </a:rPr>
              <a:t>无高中档案的请在备注简单说明情况。</a:t>
            </a:r>
            <a:endParaRPr lang="zh-CN" altLang="en-US" sz="2000" b="1" dirty="0" smtClean="0">
              <a:solidFill>
                <a:schemeClr val="tx1"/>
              </a:solidFill>
              <a:uFillTx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6010" y="2058035"/>
            <a:ext cx="5913120" cy="1996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943983" y="3887643"/>
            <a:ext cx="8292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9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检查学生档案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与新生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档案编号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表是否一致；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948604" y="1546255"/>
            <a:ext cx="1008885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8.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打印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《2025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级本科生档案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编号表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》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一式两份，用于交接双方留底）；每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20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个学生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档案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编号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打印一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页编号表（用于捆扎档案，详见第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10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点）；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86453" y="4163792"/>
            <a:ext cx="6495364" cy="1569652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石牌校园：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桂老师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020-85211035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大学城校园：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余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020-39311035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南海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校园：蔡老师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0757-86687886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滨海校园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：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郭老师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0660-3808019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48603" y="1583196"/>
            <a:ext cx="10088853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10.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按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《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2025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级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本科生档案编号表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》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顺序捆扎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档案，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20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份一捆，每捆档案附上学生名单；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943985" y="3416617"/>
            <a:ext cx="5641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11.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与各校园负责老师预约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移交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3179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12.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移交新生档案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34321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3653265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2408889"/>
            <a:ext cx="6966419" cy="119761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提交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《2025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级本科生档案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编号表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（纸质版一式两份，双方签名留底；电子版以“**学院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2025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级新生档案编号”为标题发送至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hs805@scnu.edu.cn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）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3712072"/>
            <a:ext cx="5497836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现场对照名单清点移交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档案，签字确认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94453" y="4348527"/>
            <a:ext cx="8499655" cy="193675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地址：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石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牌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校园：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西六一楼就业创业指导中心档案室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大学城校园：行政楼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座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1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楼就业创业指导中心档案室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南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海校园：</a:t>
            </a:r>
            <a:r>
              <a:rPr sz="2400" b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一站式服务中心203档案室</a:t>
            </a:r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滨 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海校园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：</a:t>
            </a:r>
            <a:r>
              <a:rPr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一站式综合服务大厅107档案室</a:t>
            </a:r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2358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13.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注意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事项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1862927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2480260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1928602"/>
            <a:ext cx="712343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新生辅导员在档案整理和档案移交过程中必须在场；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2539067"/>
            <a:ext cx="7003363" cy="830989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新生不宜参加档案整理，学院可安排二年级以上素质好的学生党员若干名协助整理；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1447368" y="3353091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37621" y="3411898"/>
            <a:ext cx="7007979" cy="830989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确保档案材料没有错装，确保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华南师范大学学生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登记表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、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学生档案目录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没有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漏装；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1447366" y="4250517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04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33" name="TextBox 17"/>
          <p:cNvSpPr txBox="1"/>
          <p:nvPr/>
        </p:nvSpPr>
        <p:spPr>
          <a:xfrm>
            <a:off x="1447366" y="5672272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05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37618" y="4316192"/>
            <a:ext cx="7007982" cy="119761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新生无高中时代档案，也做档案袋，装入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大学生登记表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，在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新生档案编号表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中相应位置注明“无”高中档案；并催促学生尽快补交已缺的高中时代</a:t>
            </a:r>
            <a:r>
              <a:rPr lang="zh-CN" altLang="en-US" sz="2400" b="1" dirty="0" smtClean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档案；</a:t>
            </a:r>
            <a:endParaRPr lang="zh-CN" altLang="en-US" sz="2400" b="1" dirty="0">
              <a:solidFill>
                <a:srgbClr val="FF0000"/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37619" y="5731079"/>
            <a:ext cx="4213981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按时间进度表落实工作。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14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接点 3"/>
          <p:cNvSpPr/>
          <p:nvPr/>
        </p:nvSpPr>
        <p:spPr>
          <a:xfrm>
            <a:off x="-3316755" y="-4576421"/>
            <a:ext cx="7054950" cy="705495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接点 4"/>
          <p:cNvSpPr/>
          <p:nvPr/>
        </p:nvSpPr>
        <p:spPr>
          <a:xfrm>
            <a:off x="10210800" y="-853440"/>
            <a:ext cx="2621280" cy="262128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接点 5"/>
          <p:cNvSpPr/>
          <p:nvPr/>
        </p:nvSpPr>
        <p:spPr>
          <a:xfrm>
            <a:off x="10761880" y="5695949"/>
            <a:ext cx="681991" cy="68199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12"/>
          <p:cNvSpPr/>
          <p:nvPr/>
        </p:nvSpPr>
        <p:spPr>
          <a:xfrm>
            <a:off x="-2293189" y="4989072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接点 6"/>
          <p:cNvSpPr/>
          <p:nvPr/>
        </p:nvSpPr>
        <p:spPr>
          <a:xfrm>
            <a:off x="10989311" y="2478529"/>
            <a:ext cx="382170" cy="38217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接点 7"/>
          <p:cNvSpPr/>
          <p:nvPr/>
        </p:nvSpPr>
        <p:spPr>
          <a:xfrm>
            <a:off x="1042570" y="4698827"/>
            <a:ext cx="580490" cy="58049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接点 8"/>
          <p:cNvSpPr/>
          <p:nvPr/>
        </p:nvSpPr>
        <p:spPr>
          <a:xfrm>
            <a:off x="1172310" y="1223236"/>
            <a:ext cx="450750" cy="45075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89658" y="2176674"/>
            <a:ext cx="6659142" cy="92333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5400" spc="-300" dirty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感谢配合与支持！</a:t>
            </a:r>
            <a:endParaRPr lang="zh-CN" altLang="en-US" sz="5400" spc="-300" dirty="0">
              <a:solidFill>
                <a:schemeClr val="bg2">
                  <a:lumMod val="25000"/>
                </a:schemeClr>
              </a:solidFill>
              <a:effectLst>
                <a:outerShdw blurRad="76200" dist="88900" dir="2700000" algn="tl" rotWithShape="0">
                  <a:schemeClr val="accent2">
                    <a:alpha val="35000"/>
                  </a:schemeClr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OPPOSans L" panose="00020600040101010101" pitchFamily="18" charset="-122"/>
              <a:sym typeface="优设标题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752*440"/>
  <p:tag name="TABLE_ENDDRAG_RECT" val="129*99*752*440"/>
</p:tagLst>
</file>

<file path=ppt/tags/tag2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3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4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5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6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7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8.xml><?xml version="1.0" encoding="utf-8"?>
<p:tagLst xmlns:p="http://schemas.openxmlformats.org/presentationml/2006/main">
  <p:tag name="COMMONDATA" val="eyJoZGlkIjoiMjAyZGFmZGNhOGZiYTdhYTNlNjFkYzE3MDA2M2YzNzEifQ=="/>
</p:tagLst>
</file>

<file path=ppt/theme/theme1.xml><?xml version="1.0" encoding="utf-8"?>
<a:theme xmlns:a="http://schemas.openxmlformats.org/drawingml/2006/main" name="www.2ppt.com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1973</Words>
  <Application>WPS 演示</Application>
  <PresentationFormat>宽屏</PresentationFormat>
  <Paragraphs>258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优设标题黑</vt:lpstr>
      <vt:lpstr>黑体</vt:lpstr>
      <vt:lpstr>OPPOSans L</vt:lpstr>
      <vt:lpstr>Source Han Sans SC</vt:lpstr>
      <vt:lpstr>字魂58号-创中黑</vt:lpstr>
      <vt:lpstr>方正清刻本悦宋简体</vt:lpstr>
      <vt:lpstr>YouSheBiaoTiHei</vt:lpstr>
      <vt:lpstr>思源黑体 CN Normal</vt:lpstr>
      <vt:lpstr>Open Sans</vt:lpstr>
      <vt:lpstr>Times New Roman</vt:lpstr>
      <vt:lpstr>方正黑体简体</vt:lpstr>
      <vt:lpstr>等线</vt:lpstr>
      <vt:lpstr>MS UI Gothic</vt:lpstr>
      <vt:lpstr>微软雅黑</vt:lpstr>
      <vt:lpstr>Arial Unicode MS</vt:lpstr>
      <vt:lpstr>等线 Light</vt:lpstr>
      <vt:lpstr>Segoe Print</vt:lpstr>
      <vt:lpstr>www.2ppt.com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creator>优品PPT</dc:creator>
  <dc:subject>https://www.ypppt.com/</dc:subject>
  <cp:lastModifiedBy>Administrator</cp:lastModifiedBy>
  <cp:revision>53</cp:revision>
  <dcterms:created xsi:type="dcterms:W3CDTF">2021-05-18T08:51:00Z</dcterms:created>
  <dcterms:modified xsi:type="dcterms:W3CDTF">2025-11-03T03:01:56Z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2052-11.8.6.11021</vt:lpwstr>
  </property>
  <property fmtid="{D5CDD505-2E9C-101B-9397-08002B2CF9AE}" pid="3" name="ICV">
    <vt:lpwstr>828C7C936F2B4DF1994963661E9774AB_13</vt:lpwstr>
  </property>
</Properties>
</file>