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2" r:id="rId8"/>
    <p:sldId id="263" r:id="rId9"/>
    <p:sldId id="291" r:id="rId10"/>
    <p:sldId id="293" r:id="rId11"/>
    <p:sldId id="295" r:id="rId12"/>
    <p:sldId id="297" r:id="rId13"/>
    <p:sldId id="299" r:id="rId14"/>
    <p:sldId id="301" r:id="rId15"/>
    <p:sldId id="302" r:id="rId16"/>
    <p:sldId id="265" r:id="rId17"/>
    <p:sldId id="266" r:id="rId18"/>
    <p:sldId id="281" r:id="rId19"/>
    <p:sldId id="286" r:id="rId20"/>
    <p:sldId id="271" r:id="rId21"/>
    <p:sldId id="272" r:id="rId22"/>
    <p:sldId id="282" r:id="rId23"/>
    <p:sldId id="283" r:id="rId24"/>
    <p:sldId id="288" r:id="rId25"/>
    <p:sldId id="274" r:id="rId26"/>
    <p:sldId id="276" r:id="rId27"/>
    <p:sldId id="277" r:id="rId28"/>
    <p:sldId id="267" r:id="rId29"/>
  </p:sldIdLst>
  <p:sldSz cx="12192000" cy="6858000"/>
  <p:notesSz cx="6858000" cy="9144000"/>
  <p:custDataLst>
    <p:tags r:id="rId34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 panose="020F0502020204030204"/>
        <a:ea typeface="Calibri" panose="020F0502020204030204"/>
        <a:cs typeface="Calibri" panose="020F0502020204030204"/>
        <a:sym typeface="Calibri" panose="020F050202020403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gs" Target="tags/tag96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 panose="02010600030101010101" charset="-122"/>
      </a:defRPr>
    </a:lvl1pPr>
    <a:lvl2pPr indent="228600" latinLnBrk="0">
      <a:defRPr sz="1200">
        <a:latin typeface="+mn-lt"/>
        <a:ea typeface="+mn-ea"/>
        <a:cs typeface="+mn-cs"/>
        <a:sym typeface="等线" panose="02010600030101010101" charset="-122"/>
      </a:defRPr>
    </a:lvl2pPr>
    <a:lvl3pPr indent="457200" latinLnBrk="0">
      <a:defRPr sz="1200">
        <a:latin typeface="+mn-lt"/>
        <a:ea typeface="+mn-ea"/>
        <a:cs typeface="+mn-cs"/>
        <a:sym typeface="等线" panose="02010600030101010101" charset="-122"/>
      </a:defRPr>
    </a:lvl3pPr>
    <a:lvl4pPr indent="685800" latinLnBrk="0">
      <a:defRPr sz="1200">
        <a:latin typeface="+mn-lt"/>
        <a:ea typeface="+mn-ea"/>
        <a:cs typeface="+mn-cs"/>
        <a:sym typeface="等线" panose="02010600030101010101" charset="-122"/>
      </a:defRPr>
    </a:lvl4pPr>
    <a:lvl5pPr indent="914400" latinLnBrk="0">
      <a:defRPr sz="1200">
        <a:latin typeface="+mn-lt"/>
        <a:ea typeface="+mn-ea"/>
        <a:cs typeface="+mn-cs"/>
        <a:sym typeface="等线" panose="02010600030101010101" charset="-122"/>
      </a:defRPr>
    </a:lvl5pPr>
    <a:lvl6pPr indent="1143000" latinLnBrk="0">
      <a:defRPr sz="1200">
        <a:latin typeface="+mn-lt"/>
        <a:ea typeface="+mn-ea"/>
        <a:cs typeface="+mn-cs"/>
        <a:sym typeface="等线" panose="02010600030101010101" charset="-122"/>
      </a:defRPr>
    </a:lvl6pPr>
    <a:lvl7pPr indent="1371600" latinLnBrk="0">
      <a:defRPr sz="1200">
        <a:latin typeface="+mn-lt"/>
        <a:ea typeface="+mn-ea"/>
        <a:cs typeface="+mn-cs"/>
        <a:sym typeface="等线" panose="02010600030101010101" charset="-122"/>
      </a:defRPr>
    </a:lvl7pPr>
    <a:lvl8pPr indent="1600200" latinLnBrk="0">
      <a:defRPr sz="1200">
        <a:latin typeface="+mn-lt"/>
        <a:ea typeface="+mn-ea"/>
        <a:cs typeface="+mn-cs"/>
        <a:sym typeface="等线" panose="02010600030101010101" charset="-122"/>
      </a:defRPr>
    </a:lvl8pPr>
    <a:lvl9pPr indent="1828800" latinLnBrk="0">
      <a:defRPr sz="1200">
        <a:latin typeface="+mn-lt"/>
        <a:ea typeface="+mn-ea"/>
        <a:cs typeface="+mn-cs"/>
        <a:sym typeface="等线" panose="02010600030101010101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編輯母片文字樣式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2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/>
          <p:nvPr>
            <p:ph type="title" hasCustomPrompt="1"/>
          </p:nvPr>
        </p:nvSpPr>
        <p:spPr>
          <a:xfrm>
            <a:off x="831850" y="1709740"/>
            <a:ext cx="10515601" cy="285273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 txBox="1"/>
          <p:nvPr>
            <p:ph type="body" sz="quarter" idx="1" hasCustomPrompt="1"/>
          </p:nvPr>
        </p:nvSpPr>
        <p:spPr>
          <a:xfrm>
            <a:off x="831850" y="4589465"/>
            <a:ext cx="10515601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編輯母片文字樣式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标题文本"/>
          <p:cNvSpPr txBox="1"/>
          <p:nvPr>
            <p:ph type="title" hasCustomPrompt="1"/>
          </p:nvPr>
        </p:nvSpPr>
        <p:spPr>
          <a:xfrm>
            <a:off x="914400" y="2130427"/>
            <a:ext cx="10363200" cy="1470026"/>
          </a:xfrm>
          <a:prstGeom prst="rect">
            <a:avLst/>
          </a:prstGeom>
        </p:spPr>
        <p:txBody>
          <a:bodyPr/>
          <a:lstStyle>
            <a:lvl1pPr algn="ctr" defTabSz="457200">
              <a:lnSpc>
                <a:spcPct val="100000"/>
              </a:lnSpc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标题文本</a:t>
            </a:r>
          </a:p>
        </p:txBody>
      </p:sp>
      <p:sp>
        <p:nvSpPr>
          <p:cNvPr id="46" name="正文级别 1…"/>
          <p:cNvSpPr txBox="1"/>
          <p:nvPr>
            <p:ph type="body" sz="quarter" idx="1" hasCustomPrompt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 defTabSz="4572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</a:defRPr>
            </a:lvl1pPr>
            <a:lvl2pPr marL="0" indent="457200" algn="ctr" defTabSz="4572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</a:defRPr>
            </a:lvl2pPr>
            <a:lvl3pPr marL="0" indent="914400" algn="ctr" defTabSz="4572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</a:defRPr>
            </a:lvl3pPr>
            <a:lvl4pPr marL="0" indent="1371600" algn="ctr" defTabSz="4572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</a:defRPr>
            </a:lvl4pPr>
            <a:lvl5pPr marL="0" indent="1828800" algn="ctr" defTabSz="4572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7" name="幻灯片编号"/>
          <p:cNvSpPr txBox="1"/>
          <p:nvPr>
            <p:ph type="sldNum" sz="quarter" idx="2"/>
          </p:nvPr>
        </p:nvSpPr>
        <p:spPr>
          <a:xfrm>
            <a:off x="11323776" y="6414763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标题文本"/>
          <p:cNvSpPr txBox="1"/>
          <p:nvPr>
            <p:ph type="title" hasCustomPrompt="1"/>
          </p:nvPr>
        </p:nvSpPr>
        <p:spPr>
          <a:xfrm>
            <a:off x="609600" y="653586"/>
            <a:ext cx="10972800" cy="764055"/>
          </a:xfrm>
          <a:prstGeom prst="rect">
            <a:avLst/>
          </a:prstGeom>
        </p:spPr>
        <p:txBody>
          <a:bodyPr/>
          <a:lstStyle>
            <a:lvl1pPr algn="ctr" defTabSz="457200">
              <a:lnSpc>
                <a:spcPct val="100000"/>
              </a:lnSpc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标题文本</a:t>
            </a:r>
          </a:p>
        </p:txBody>
      </p:sp>
      <p:sp>
        <p:nvSpPr>
          <p:cNvPr id="55" name="正文级别 1…"/>
          <p:cNvSpPr txBox="1"/>
          <p:nvPr>
            <p:ph type="body" idx="1" hasCustomPrompt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>
            <a:lvl1pPr marL="342900" indent="-342900" defTabSz="457200">
              <a:lnSpc>
                <a:spcPct val="100000"/>
              </a:lnSpc>
              <a:spcBef>
                <a:spcPts val="700"/>
              </a:spcBef>
              <a:defRPr sz="3200"/>
            </a:lvl1pPr>
            <a:lvl2pPr marL="783590" indent="-326390" defTabSz="457200">
              <a:lnSpc>
                <a:spcPct val="100000"/>
              </a:lnSpc>
              <a:spcBef>
                <a:spcPts val="700"/>
              </a:spcBef>
              <a:buChar char="–"/>
              <a:defRPr sz="3200"/>
            </a:lvl2pPr>
            <a:lvl3pPr marL="1219200" indent="-304800" defTabSz="457200">
              <a:lnSpc>
                <a:spcPct val="100000"/>
              </a:lnSpc>
              <a:spcBef>
                <a:spcPts val="700"/>
              </a:spcBef>
              <a:defRPr sz="3200"/>
            </a:lvl3pPr>
            <a:lvl4pPr marL="1737360" indent="-365760" defTabSz="457200">
              <a:lnSpc>
                <a:spcPct val="100000"/>
              </a:lnSpc>
              <a:spcBef>
                <a:spcPts val="700"/>
              </a:spcBef>
              <a:buChar char="–"/>
              <a:defRPr sz="3200"/>
            </a:lvl4pPr>
            <a:lvl5pPr marL="2194560" indent="-365760" defTabSz="457200">
              <a:lnSpc>
                <a:spcPct val="100000"/>
              </a:lnSpc>
              <a:spcBef>
                <a:spcPts val="700"/>
              </a:spcBef>
              <a:buChar char="»"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6" name="幻灯片编号"/>
          <p:cNvSpPr txBox="1"/>
          <p:nvPr>
            <p:ph type="sldNum" sz="quarter" idx="2"/>
          </p:nvPr>
        </p:nvSpPr>
        <p:spPr>
          <a:xfrm>
            <a:off x="11323776" y="6414763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标题文本"/>
          <p:cNvSpPr txBox="1"/>
          <p:nvPr>
            <p:ph type="title" hasCustomPrompt="1"/>
          </p:nvPr>
        </p:nvSpPr>
        <p:spPr>
          <a:xfrm>
            <a:off x="963084" y="4406903"/>
            <a:ext cx="10363201" cy="1362076"/>
          </a:xfrm>
          <a:prstGeom prst="rect">
            <a:avLst/>
          </a:prstGeom>
        </p:spPr>
        <p:txBody>
          <a:bodyPr anchor="t"/>
          <a:lstStyle>
            <a:lvl1pPr defTabSz="457200">
              <a:lnSpc>
                <a:spcPct val="100000"/>
              </a:lnSpc>
              <a:defRPr sz="4000" b="1" cap="all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标题文本</a:t>
            </a:r>
          </a:p>
        </p:txBody>
      </p:sp>
      <p:sp>
        <p:nvSpPr>
          <p:cNvPr id="64" name="正文级别 1…"/>
          <p:cNvSpPr txBox="1"/>
          <p:nvPr>
            <p:ph type="body" sz="quarter" idx="1" hasCustomPrompt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anchor="b"/>
          <a:lstStyle>
            <a:lvl1pPr marL="0" indent="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 defTabSz="4572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5" name="幻灯片编号"/>
          <p:cNvSpPr txBox="1"/>
          <p:nvPr>
            <p:ph type="sldNum" sz="quarter" idx="2"/>
          </p:nvPr>
        </p:nvSpPr>
        <p:spPr>
          <a:xfrm>
            <a:off x="11323776" y="6414763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标题文本"/>
          <p:cNvSpPr txBox="1"/>
          <p:nvPr>
            <p:ph type="title" hasCustomPrompt="1"/>
          </p:nvPr>
        </p:nvSpPr>
        <p:spPr>
          <a:xfrm>
            <a:off x="609600" y="653586"/>
            <a:ext cx="10972800" cy="764055"/>
          </a:xfrm>
          <a:prstGeom prst="rect">
            <a:avLst/>
          </a:prstGeom>
        </p:spPr>
        <p:txBody>
          <a:bodyPr/>
          <a:lstStyle>
            <a:lvl1pPr algn="ctr" defTabSz="457200">
              <a:lnSpc>
                <a:spcPct val="100000"/>
              </a:lnSpc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 txBox="1"/>
          <p:nvPr>
            <p:ph type="body" sz="quarter" idx="1" hasCustomPrompt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文本占位符 4"/>
          <p:cNvSpPr/>
          <p:nvPr>
            <p:ph type="body" sz="quarter" idx="21"/>
          </p:nvPr>
        </p:nvSpPr>
        <p:spPr>
          <a:xfrm>
            <a:off x="6193368" y="1535112"/>
            <a:ext cx="5389034" cy="639763"/>
          </a:xfrm>
          <a:prstGeom prst="rect">
            <a:avLst/>
          </a:prstGeom>
        </p:spPr>
        <p:txBody>
          <a:bodyPr anchor="b"/>
          <a:lstStyle/>
          <a:p>
            <a:pPr marL="0" indent="0" defTabSz="4572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/>
            </a:pPr>
          </a:p>
        </p:txBody>
      </p:sp>
      <p:sp>
        <p:nvSpPr>
          <p:cNvPr id="75" name="幻灯片编号"/>
          <p:cNvSpPr txBox="1"/>
          <p:nvPr>
            <p:ph type="sldNum" sz="quarter" idx="2"/>
          </p:nvPr>
        </p:nvSpPr>
        <p:spPr>
          <a:xfrm>
            <a:off x="11323776" y="6414763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幻灯片编号"/>
          <p:cNvSpPr txBox="1"/>
          <p:nvPr>
            <p:ph type="sldNum" sz="quarter" idx="2"/>
          </p:nvPr>
        </p:nvSpPr>
        <p:spPr>
          <a:xfrm>
            <a:off x="11323776" y="6414763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投影片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圖片 12" descr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07" y="-146045"/>
            <a:ext cx="3362838" cy="11375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0" name="标题文本"/>
          <p:cNvSpPr txBox="1"/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91" name="正文级别 1…"/>
          <p:cNvSpPr txBox="1"/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2" name="幻灯片编号"/>
          <p:cNvSpPr txBox="1"/>
          <p:nvPr>
            <p:ph type="sldNum" sz="quarter" idx="2"/>
          </p:nvPr>
        </p:nvSpPr>
        <p:spPr>
          <a:xfrm>
            <a:off x="11095176" y="6414761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圖片 12" descr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07" y="-146045"/>
            <a:ext cx="3362838" cy="11375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0" name="标题文本"/>
          <p:cNvSpPr txBox="1"/>
          <p:nvPr>
            <p:ph type="title" hasCustomPrompt="1"/>
          </p:nvPr>
        </p:nvSpPr>
        <p:spPr>
          <a:xfrm>
            <a:off x="838200" y="365125"/>
            <a:ext cx="10515600" cy="1325564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01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編輯母片文字樣式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2" name="幻灯片编号"/>
          <p:cNvSpPr txBox="1"/>
          <p:nvPr>
            <p:ph type="sldNum" sz="quarter" idx="2"/>
          </p:nvPr>
        </p:nvSpPr>
        <p:spPr>
          <a:xfrm>
            <a:off x="11095176" y="6414761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圖片 12" descr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07" y="-146045"/>
            <a:ext cx="3362838" cy="11375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0" name="标题文本"/>
          <p:cNvSpPr txBox="1"/>
          <p:nvPr>
            <p:ph type="title" hasCustomPrompt="1"/>
          </p:nvPr>
        </p:nvSpPr>
        <p:spPr>
          <a:xfrm>
            <a:off x="831850" y="1709739"/>
            <a:ext cx="105156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111" name="正文级别 1…"/>
          <p:cNvSpPr txBox="1"/>
          <p:nvPr>
            <p:ph type="body" sz="quarter" idx="1" hasCustomPrompt="1"/>
          </p:nvPr>
        </p:nvSpPr>
        <p:spPr>
          <a:xfrm>
            <a:off x="831850" y="4589464"/>
            <a:ext cx="105156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編輯母片文字樣式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2" name="幻灯片编号"/>
          <p:cNvSpPr txBox="1"/>
          <p:nvPr>
            <p:ph type="sldNum" sz="quarter" idx="2"/>
          </p:nvPr>
        </p:nvSpPr>
        <p:spPr>
          <a:xfrm>
            <a:off x="11095176" y="6414761"/>
            <a:ext cx="258624" cy="248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kumimoji="1" lang="zh-CN" altLang="x-none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x-none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x-none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x-none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x-none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編輯母片文字樣式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095176" y="6414763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653587"/>
            <a:ext cx="10972800" cy="764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x-none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x-none"/>
              <a:t>单击此处编辑母版文本样式</a:t>
            </a:r>
            <a:endParaRPr kumimoji="1" lang="zh-CN" altLang="x-none"/>
          </a:p>
          <a:p>
            <a:pPr lvl="1"/>
            <a:r>
              <a:rPr kumimoji="1" lang="zh-CN" altLang="x-none"/>
              <a:t>二级</a:t>
            </a:r>
            <a:endParaRPr kumimoji="1" lang="zh-CN" altLang="x-none"/>
          </a:p>
          <a:p>
            <a:pPr lvl="2"/>
            <a:r>
              <a:rPr kumimoji="1" lang="zh-CN" altLang="x-none"/>
              <a:t>三级</a:t>
            </a:r>
            <a:endParaRPr kumimoji="1" lang="zh-CN" altLang="x-none"/>
          </a:p>
          <a:p>
            <a:pPr lvl="3"/>
            <a:r>
              <a:rPr kumimoji="1" lang="zh-CN" altLang="x-none"/>
              <a:t>四级</a:t>
            </a:r>
            <a:endParaRPr kumimoji="1" lang="zh-CN" altLang="x-none"/>
          </a:p>
          <a:p>
            <a:pPr lvl="4"/>
            <a:r>
              <a:rPr kumimoji="1" lang="zh-CN" altLang="x-none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07EBB-EC1C-3348-8769-A015A7589E7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761D7-8060-9841-A4EB-15361C7BABA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7" Type="http://schemas.openxmlformats.org/officeDocument/2006/relationships/slideLayout" Target="../slideLayouts/slideLayout15.xml"/><Relationship Id="rId16" Type="http://schemas.openxmlformats.org/officeDocument/2006/relationships/image" Target="../media/image3.jpeg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4" Type="http://schemas.openxmlformats.org/officeDocument/2006/relationships/slideLayout" Target="../slideLayouts/slideLayout15.xml"/><Relationship Id="rId13" Type="http://schemas.openxmlformats.org/officeDocument/2006/relationships/image" Target="../media/image3.jpeg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7" Type="http://schemas.openxmlformats.org/officeDocument/2006/relationships/slideLayout" Target="../slideLayouts/slideLayout15.xml"/><Relationship Id="rId16" Type="http://schemas.openxmlformats.org/officeDocument/2006/relationships/image" Target="../media/image3.jpeg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4" Type="http://schemas.openxmlformats.org/officeDocument/2006/relationships/slideLayout" Target="../slideLayouts/slideLayout15.xml"/><Relationship Id="rId13" Type="http://schemas.openxmlformats.org/officeDocument/2006/relationships/image" Target="../media/image3.jpeg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tags" Target="../tags/tag91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tags" Target="../tags/tag92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tags" Target="../tags/tag93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tags" Target="../tags/tag94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9.jpe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tags" Target="../tags/tag95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981" y="914399"/>
            <a:ext cx="5578040" cy="419632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3"/>
          <p:cNvSpPr txBox="1"/>
          <p:nvPr/>
        </p:nvSpPr>
        <p:spPr>
          <a:xfrm>
            <a:off x="46354" y="-217805"/>
            <a:ext cx="12099926" cy="606234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zh-CN">
                <a:latin typeface="+mj-lt"/>
                <a:ea typeface="+mj-ea"/>
                <a:cs typeface="+mj-cs"/>
                <a:sym typeface="Helvetica"/>
              </a:rPr>
              <a:t>魔萨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教育集团</a:t>
            </a:r>
            <a:r>
              <a:rPr lang="en-US">
                <a:latin typeface="+mj-lt"/>
                <a:ea typeface="+mj-ea"/>
                <a:cs typeface="+mj-cs"/>
                <a:sym typeface="Helvetica"/>
              </a:rPr>
              <a:t>-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素质教育品牌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altLang="zh-CN">
                <a:latin typeface="+mj-lt"/>
                <a:ea typeface="+mj-ea"/>
                <a:cs typeface="+mj-cs"/>
                <a:sym typeface="Helvetica"/>
              </a:rPr>
              <a:t>         </a:t>
            </a:r>
            <a:r>
              <a:rPr lang="en-US" altLang="zh-CN" sz="280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lang="zh-CN">
                <a:latin typeface="+mj-lt"/>
                <a:ea typeface="+mj-ea"/>
                <a:cs typeface="+mj-cs"/>
                <a:sym typeface="Helvetica"/>
              </a:rPr>
              <a:t>魔萨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教育集团，专注于</a:t>
            </a:r>
            <a:r>
              <a:rPr lang="en-US">
                <a:latin typeface="+mj-lt"/>
                <a:ea typeface="+mj-ea"/>
                <a:cs typeface="+mj-cs"/>
                <a:sym typeface="Helvetica"/>
              </a:rPr>
              <a:t>2</a:t>
            </a:r>
            <a:r>
              <a:t>-15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岁青少儿综合素质的全面发展和提升，为青少儿的成</a:t>
            </a:r>
            <a:r>
              <a:rPr lang="zh-CN">
                <a:latin typeface="+mj-lt"/>
                <a:ea typeface="+mj-ea"/>
                <a:cs typeface="+mj-cs"/>
                <a:sym typeface="Helvetica"/>
              </a:rPr>
              <a:t>长</a:t>
            </a:r>
            <a:endParaRPr lang="zh-CN"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endParaRPr lang="zh-CN"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提供系统性的解决方案。</a:t>
            </a:r>
            <a:r>
              <a:rPr lang="zh-CN">
                <a:latin typeface="+mj-lt"/>
                <a:ea typeface="+mj-ea"/>
                <a:cs typeface="+mj-cs"/>
                <a:sym typeface="Helvetica"/>
              </a:rPr>
              <a:t>魔萨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教育集团旗下拥有</a:t>
            </a: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小高手启蒙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、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小能人营地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、</a:t>
            </a: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青少学堂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、</a:t>
            </a: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父母学苑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四大素质教育版块。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>
                <a:latin typeface="+mj-lt"/>
                <a:ea typeface="+mj-ea"/>
                <a:cs typeface="+mj-cs"/>
                <a:sym typeface="Helvetica"/>
              </a:rPr>
              <a:t>       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依据青少儿心理发展规律，以</a:t>
            </a: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从习惯培养到品格塑造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为培养目标，以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t>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打造一所以教育为特色的青少儿成长中心</a:t>
            </a:r>
            <a:r>
              <a:t>”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为办学理念，培养青少儿的良好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>
                <a:latin typeface="+mj-lt"/>
                <a:ea typeface="+mj-ea"/>
                <a:cs typeface="+mj-cs"/>
                <a:sym typeface="Helvetica"/>
              </a:rPr>
              <a:t>     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习惯，全面提升自身综合素质，塑造阳光自信的优秀品格，为将来成为一个幸福的人</a:t>
            </a: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 algn="ctr">
              <a:defRPr sz="2400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打下良好的素质基础。</a:t>
            </a:r>
            <a:endParaRPr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6855" y="182245"/>
            <a:ext cx="3019425" cy="5003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文本框 5"/>
          <p:cNvSpPr txBox="1"/>
          <p:nvPr/>
        </p:nvSpPr>
        <p:spPr>
          <a:xfrm>
            <a:off x="187325" y="187324"/>
            <a:ext cx="11846560" cy="181483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00B0F0"/>
                </a:solidFill>
              </a:defRPr>
            </a:pPr>
            <a:r>
              <a:rPr b="1">
                <a:solidFill>
                  <a:srgbClr val="FF0000"/>
                </a:solidFill>
              </a:rPr>
              <a:t>“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小高手启蒙</a:t>
            </a:r>
            <a:r>
              <a:rPr b="1">
                <a:solidFill>
                  <a:srgbClr val="FF0000"/>
                </a:solidFill>
              </a:rPr>
              <a:t>”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品牌课程体系包含语言素养、美育培养、</a:t>
            </a:r>
            <a:r>
              <a:rPr b="1">
                <a:solidFill>
                  <a:srgbClr val="FF0000"/>
                </a:solidFill>
              </a:rPr>
              <a:t>STEM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创课、机器人课程、感觉统合训练课、全脑开发课六大课程，以儿童多元发展核心能力为理论基础，专注于</a:t>
            </a:r>
            <a:r>
              <a:rPr lang="en-US"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2</a:t>
            </a:r>
            <a:r>
              <a:rPr b="1">
                <a:solidFill>
                  <a:srgbClr val="FF0000"/>
                </a:solidFill>
              </a:rPr>
              <a:t>-</a:t>
            </a:r>
            <a:r>
              <a:rPr lang="en-US" b="1">
                <a:solidFill>
                  <a:srgbClr val="FF0000"/>
                </a:solidFill>
              </a:rPr>
              <a:t>12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岁儿童的综合能力提升与全方位成长提供优质的产品、教学和服务</a:t>
            </a:r>
            <a:r>
              <a: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。</a:t>
            </a:r>
            <a:endParaRPr b="1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27" name="图片 6" descr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" y="2002154"/>
            <a:ext cx="12192635" cy="485902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push dir="u"/>
      </p:transition>
    </mc:Choice>
    <mc:Fallback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文本框 6"/>
          <p:cNvSpPr txBox="1"/>
          <p:nvPr/>
        </p:nvSpPr>
        <p:spPr>
          <a:xfrm>
            <a:off x="5306908" y="194860"/>
            <a:ext cx="141740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E7E6E6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  <p:sp>
        <p:nvSpPr>
          <p:cNvPr id="130" name="文本框 7"/>
          <p:cNvSpPr txBox="1"/>
          <p:nvPr/>
        </p:nvSpPr>
        <p:spPr>
          <a:xfrm>
            <a:off x="2155109" y="2399625"/>
            <a:ext cx="8491378" cy="11582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6000">
                <a:solidFill>
                  <a:srgbClr val="FAB728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t>如何找到一份好工作？</a:t>
            </a:r>
          </a:p>
        </p:txBody>
      </p:sp>
      <p:sp>
        <p:nvSpPr>
          <p:cNvPr id="131" name="矩形 10"/>
          <p:cNvSpPr/>
          <p:nvPr/>
        </p:nvSpPr>
        <p:spPr>
          <a:xfrm>
            <a:off x="5951854" y="3825875"/>
            <a:ext cx="288291" cy="17780"/>
          </a:xfrm>
          <a:prstGeom prst="rect">
            <a:avLst/>
          </a:prstGeom>
          <a:solidFill>
            <a:srgbClr val="E7E6E6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pic>
        <p:nvPicPr>
          <p:cNvPr id="132" name="图形 11" descr="图形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2" animBg="1" advAuto="0"/>
      <p:bldP spid="130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圆角矩形 3"/>
          <p:cNvSpPr/>
          <p:nvPr>
            <p:custDataLst>
              <p:tags r:id="rId1"/>
            </p:custDataLst>
          </p:nvPr>
        </p:nvSpPr>
        <p:spPr>
          <a:xfrm>
            <a:off x="738087" y="2980638"/>
            <a:ext cx="1736418" cy="2946401"/>
          </a:xfrm>
          <a:prstGeom prst="roundRect">
            <a:avLst>
              <a:gd name="adj" fmla="val 721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51" name="圆角矩形 4"/>
          <p:cNvSpPr/>
          <p:nvPr>
            <p:custDataLst>
              <p:tags r:id="rId2"/>
            </p:custDataLst>
          </p:nvPr>
        </p:nvSpPr>
        <p:spPr>
          <a:xfrm>
            <a:off x="2525455" y="2980638"/>
            <a:ext cx="1736418" cy="2946401"/>
          </a:xfrm>
          <a:prstGeom prst="roundRect">
            <a:avLst>
              <a:gd name="adj" fmla="val 7216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52" name="圆角矩形 5"/>
          <p:cNvSpPr/>
          <p:nvPr>
            <p:custDataLst>
              <p:tags r:id="rId3"/>
            </p:custDataLst>
          </p:nvPr>
        </p:nvSpPr>
        <p:spPr>
          <a:xfrm>
            <a:off x="4327014" y="2980638"/>
            <a:ext cx="1736418" cy="2946401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53" name="圆角矩形 6"/>
          <p:cNvSpPr/>
          <p:nvPr>
            <p:custDataLst>
              <p:tags r:id="rId4"/>
            </p:custDataLst>
          </p:nvPr>
        </p:nvSpPr>
        <p:spPr>
          <a:xfrm>
            <a:off x="6128570" y="2980638"/>
            <a:ext cx="1736418" cy="2946401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54" name="圆角矩形 7"/>
          <p:cNvSpPr/>
          <p:nvPr>
            <p:custDataLst>
              <p:tags r:id="rId5"/>
            </p:custDataLst>
          </p:nvPr>
        </p:nvSpPr>
        <p:spPr>
          <a:xfrm>
            <a:off x="7930128" y="2980638"/>
            <a:ext cx="1736418" cy="2946401"/>
          </a:xfrm>
          <a:prstGeom prst="roundRect">
            <a:avLst>
              <a:gd name="adj" fmla="val 721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55" name="文本框 8"/>
          <p:cNvSpPr txBox="1"/>
          <p:nvPr>
            <p:custDataLst>
              <p:tags r:id="rId6"/>
            </p:custDataLst>
          </p:nvPr>
        </p:nvSpPr>
        <p:spPr>
          <a:xfrm>
            <a:off x="1370522" y="3127834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01</a:t>
            </a:r>
          </a:p>
        </p:txBody>
      </p:sp>
      <p:sp>
        <p:nvSpPr>
          <p:cNvPr id="156" name="文本框 9"/>
          <p:cNvSpPr txBox="1"/>
          <p:nvPr>
            <p:custDataLst>
              <p:tags r:id="rId7"/>
            </p:custDataLst>
          </p:nvPr>
        </p:nvSpPr>
        <p:spPr>
          <a:xfrm>
            <a:off x="3172078" y="3127834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02</a:t>
            </a:r>
          </a:p>
        </p:txBody>
      </p:sp>
      <p:sp>
        <p:nvSpPr>
          <p:cNvPr id="157" name="文本框 10"/>
          <p:cNvSpPr txBox="1"/>
          <p:nvPr>
            <p:custDataLst>
              <p:tags r:id="rId8"/>
            </p:custDataLst>
          </p:nvPr>
        </p:nvSpPr>
        <p:spPr>
          <a:xfrm>
            <a:off x="4973637" y="3127834"/>
            <a:ext cx="443171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03</a:t>
            </a:r>
          </a:p>
        </p:txBody>
      </p:sp>
      <p:sp>
        <p:nvSpPr>
          <p:cNvPr id="158" name="文本框 11"/>
          <p:cNvSpPr txBox="1"/>
          <p:nvPr>
            <p:custDataLst>
              <p:tags r:id="rId9"/>
            </p:custDataLst>
          </p:nvPr>
        </p:nvSpPr>
        <p:spPr>
          <a:xfrm>
            <a:off x="6775194" y="3127834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04</a:t>
            </a:r>
          </a:p>
        </p:txBody>
      </p:sp>
      <p:sp>
        <p:nvSpPr>
          <p:cNvPr id="159" name="文本框 12"/>
          <p:cNvSpPr txBox="1"/>
          <p:nvPr>
            <p:custDataLst>
              <p:tags r:id="rId10"/>
            </p:custDataLst>
          </p:nvPr>
        </p:nvSpPr>
        <p:spPr>
          <a:xfrm>
            <a:off x="8576750" y="3127834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05</a:t>
            </a:r>
          </a:p>
        </p:txBody>
      </p:sp>
      <p:sp>
        <p:nvSpPr>
          <p:cNvPr id="160" name="文本框 13"/>
          <p:cNvSpPr txBox="1"/>
          <p:nvPr>
            <p:custDataLst>
              <p:tags r:id="rId11"/>
            </p:custDataLst>
          </p:nvPr>
        </p:nvSpPr>
        <p:spPr>
          <a:xfrm>
            <a:off x="896619" y="3794840"/>
            <a:ext cx="1571751" cy="12004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广阔的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发展前景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教育行业</a:t>
            </a:r>
          </a:p>
        </p:txBody>
      </p:sp>
      <p:sp>
        <p:nvSpPr>
          <p:cNvPr id="161" name="文本框 14"/>
          <p:cNvSpPr txBox="1"/>
          <p:nvPr>
            <p:custDataLst>
              <p:tags r:id="rId12"/>
            </p:custDataLst>
          </p:nvPr>
        </p:nvSpPr>
        <p:spPr>
          <a:xfrm>
            <a:off x="2602377" y="3794840"/>
            <a:ext cx="1571447" cy="18100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优秀的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企业文化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使命</a:t>
            </a: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愿景</a:t>
            </a: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价值观</a:t>
            </a:r>
          </a:p>
        </p:txBody>
      </p:sp>
      <p:sp>
        <p:nvSpPr>
          <p:cNvPr id="162" name="文本框 15"/>
          <p:cNvSpPr txBox="1"/>
          <p:nvPr>
            <p:custDataLst>
              <p:tags r:id="rId13"/>
            </p:custDataLst>
          </p:nvPr>
        </p:nvSpPr>
        <p:spPr>
          <a:xfrm>
            <a:off x="4525941" y="3794840"/>
            <a:ext cx="1338562" cy="12004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巨大的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晋升空间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共同体</a:t>
            </a:r>
          </a:p>
        </p:txBody>
      </p:sp>
      <p:sp>
        <p:nvSpPr>
          <p:cNvPr id="163" name="文本框 16"/>
          <p:cNvSpPr txBox="1"/>
          <p:nvPr>
            <p:custDataLst>
              <p:tags r:id="rId14"/>
            </p:custDataLst>
          </p:nvPr>
        </p:nvSpPr>
        <p:spPr>
          <a:xfrm>
            <a:off x="6210634" y="3794840"/>
            <a:ext cx="1572288" cy="150177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完善的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培训体系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师徒制</a:t>
            </a: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rPr lang="zh-CN"/>
              <a:t>每周</a:t>
            </a:r>
            <a:r>
              <a:rPr lang="zh-CN"/>
              <a:t>训练</a:t>
            </a:r>
            <a:endParaRPr lang="zh-CN"/>
          </a:p>
        </p:txBody>
      </p:sp>
      <p:sp>
        <p:nvSpPr>
          <p:cNvPr id="164" name="文本框 17"/>
          <p:cNvSpPr txBox="1"/>
          <p:nvPr>
            <p:custDataLst>
              <p:tags r:id="rId15"/>
            </p:custDataLst>
          </p:nvPr>
        </p:nvSpPr>
        <p:spPr>
          <a:xfrm>
            <a:off x="8142052" y="3794840"/>
            <a:ext cx="1312567" cy="15052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优秀的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执行团队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近朱者赤</a:t>
            </a: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近墨者黑</a:t>
            </a:r>
          </a:p>
        </p:txBody>
      </p:sp>
      <p:sp>
        <p:nvSpPr>
          <p:cNvPr id="165" name="圆角矩形 18"/>
          <p:cNvSpPr/>
          <p:nvPr>
            <p:custDataLst>
              <p:tags r:id="rId16"/>
            </p:custDataLst>
          </p:nvPr>
        </p:nvSpPr>
        <p:spPr>
          <a:xfrm>
            <a:off x="9731682" y="2980638"/>
            <a:ext cx="1736418" cy="2946401"/>
          </a:xfrm>
          <a:prstGeom prst="roundRect">
            <a:avLst>
              <a:gd name="adj" fmla="val 9241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66" name="文本框 19"/>
          <p:cNvSpPr txBox="1"/>
          <p:nvPr>
            <p:custDataLst>
              <p:tags r:id="rId17"/>
            </p:custDataLst>
          </p:nvPr>
        </p:nvSpPr>
        <p:spPr>
          <a:xfrm>
            <a:off x="10378305" y="3127834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06</a:t>
            </a:r>
          </a:p>
        </p:txBody>
      </p:sp>
      <p:sp>
        <p:nvSpPr>
          <p:cNvPr id="167" name="文本框 20"/>
          <p:cNvSpPr txBox="1"/>
          <p:nvPr>
            <p:custDataLst>
              <p:tags r:id="rId18"/>
            </p:custDataLst>
          </p:nvPr>
        </p:nvSpPr>
        <p:spPr>
          <a:xfrm>
            <a:off x="9977570" y="3794840"/>
            <a:ext cx="1244642" cy="15052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公平的</a:t>
            </a:r>
          </a:p>
          <a:p>
            <a:pPr algn="ctr">
              <a:lnSpc>
                <a:spcPts val="2400"/>
              </a:lnSpc>
              <a:defRPr sz="2000" b="1">
                <a:solidFill>
                  <a:srgbClr val="EB540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薪资制度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创造等于</a:t>
            </a:r>
          </a:p>
          <a:p>
            <a:pPr algn="ctr">
              <a:lnSpc>
                <a:spcPts val="2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拥有</a:t>
            </a:r>
          </a:p>
        </p:txBody>
      </p:sp>
      <p:sp>
        <p:nvSpPr>
          <p:cNvPr id="168" name="文本框 21"/>
          <p:cNvSpPr txBox="1"/>
          <p:nvPr/>
        </p:nvSpPr>
        <p:spPr>
          <a:xfrm>
            <a:off x="4773932" y="1223350"/>
            <a:ext cx="2644141" cy="58928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t>好工作特征</a:t>
            </a:r>
          </a:p>
        </p:txBody>
      </p:sp>
      <p:sp>
        <p:nvSpPr>
          <p:cNvPr id="169" name="文本框 22"/>
          <p:cNvSpPr txBox="1"/>
          <p:nvPr/>
        </p:nvSpPr>
        <p:spPr>
          <a:xfrm>
            <a:off x="5387300" y="229519"/>
            <a:ext cx="141740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1200">
                <a:solidFill>
                  <a:srgbClr val="EA5409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"/>
                            </p:stCondLst>
                            <p:childTnLst>
                              <p:par>
                                <p:cTn id="20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"/>
                            </p:stCondLst>
                            <p:childTnLst>
                              <p:par>
                                <p:cTn id="25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99"/>
                            </p:stCondLst>
                            <p:childTnLst>
                              <p:par>
                                <p:cTn id="45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49"/>
                            </p:stCondLst>
                            <p:childTnLst>
                              <p:par>
                                <p:cTn id="50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49"/>
                            </p:stCondLst>
                            <p:childTnLst>
                              <p:par>
                                <p:cTn id="55" presetID="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50"/>
                            </p:stCondLst>
                            <p:childTnLst>
                              <p:par>
                                <p:cTn id="65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50"/>
                            </p:stCondLst>
                            <p:childTnLst>
                              <p:par>
                                <p:cTn id="70" presetID="2" presetClass="entr" presetSubtype="4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2" presetClass="entr" presetSubtype="1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50"/>
                            </p:stCondLst>
                            <p:childTnLst>
                              <p:par>
                                <p:cTn id="80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50"/>
                            </p:stCondLst>
                            <p:childTnLst>
                              <p:par>
                                <p:cTn id="85" presetID="2" presetClass="entr" presetSubtype="4" fill="hold" grpId="1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indefinite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900"/>
                            </p:stCondLst>
                            <p:childTnLst>
                              <p:par>
                                <p:cTn id="90" presetID="2" presetClass="entr" presetSubtype="1" fill="hold" grpId="1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50"/>
                            </p:stCondLst>
                            <p:childTnLst>
                              <p:par>
                                <p:cTn id="95" presetID="2" presetClass="entr" presetSubtype="1" fill="hold" grpId="1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dur="indefinite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8" animBg="1" advAuto="0"/>
      <p:bldP spid="158" grpId="12" animBg="1" advAuto="0"/>
      <p:bldP spid="165" grpId="17" animBg="1" advAuto="0"/>
      <p:bldP spid="154" grpId="14" animBg="1" advAuto="0"/>
      <p:bldP spid="155" grpId="3" animBg="1" advAuto="0"/>
      <p:bldP spid="156" grpId="6" animBg="1" advAuto="0"/>
      <p:bldP spid="168" grpId="1" animBg="1" advAuto="0"/>
      <p:bldP spid="150" grpId="2" animBg="1" advAuto="0"/>
      <p:bldP spid="157" grpId="9" animBg="1" advAuto="0"/>
      <p:bldP spid="163" grpId="13" animBg="1" advAuto="0"/>
      <p:bldP spid="164" grpId="16" animBg="1" advAuto="0"/>
      <p:bldP spid="160" grpId="4" animBg="1" advAuto="0"/>
      <p:bldP spid="153" grpId="11" animBg="1" advAuto="0"/>
      <p:bldP spid="159" grpId="15" animBg="1" advAuto="0"/>
      <p:bldP spid="166" grpId="18" animBg="1" advAuto="0"/>
      <p:bldP spid="167" grpId="19" animBg="1" advAuto="0"/>
      <p:bldP spid="161" grpId="7" animBg="1" advAuto="0"/>
      <p:bldP spid="162" grpId="10" animBg="1" advAuto="0"/>
      <p:bldP spid="151" grpId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文本框 3"/>
          <p:cNvSpPr txBox="1"/>
          <p:nvPr/>
        </p:nvSpPr>
        <p:spPr>
          <a:xfrm>
            <a:off x="3757935" y="1223350"/>
            <a:ext cx="4676140" cy="58928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FFFFFF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t>好工作对人才的要求</a:t>
            </a:r>
          </a:p>
        </p:txBody>
      </p:sp>
      <p:sp>
        <p:nvSpPr>
          <p:cNvPr id="172" name="文本框 4"/>
          <p:cNvSpPr txBox="1"/>
          <p:nvPr/>
        </p:nvSpPr>
        <p:spPr>
          <a:xfrm>
            <a:off x="5387300" y="229519"/>
            <a:ext cx="141740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1200">
                <a:solidFill>
                  <a:srgbClr val="EA5409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  <p:sp>
        <p:nvSpPr>
          <p:cNvPr id="174" name="圆角矩形 8"/>
          <p:cNvSpPr/>
          <p:nvPr>
            <p:custDataLst>
              <p:tags r:id="rId1"/>
            </p:custDataLst>
          </p:nvPr>
        </p:nvSpPr>
        <p:spPr>
          <a:xfrm>
            <a:off x="738087" y="3344050"/>
            <a:ext cx="1736418" cy="2435425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75" name="圆角矩形 9"/>
          <p:cNvSpPr/>
          <p:nvPr>
            <p:custDataLst>
              <p:tags r:id="rId2"/>
            </p:custDataLst>
          </p:nvPr>
        </p:nvSpPr>
        <p:spPr>
          <a:xfrm>
            <a:off x="2525455" y="3344050"/>
            <a:ext cx="1736418" cy="2435425"/>
          </a:xfrm>
          <a:prstGeom prst="roundRect">
            <a:avLst>
              <a:gd name="adj" fmla="val 7890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76" name="圆角矩形 10"/>
          <p:cNvSpPr/>
          <p:nvPr>
            <p:custDataLst>
              <p:tags r:id="rId3"/>
            </p:custDataLst>
          </p:nvPr>
        </p:nvSpPr>
        <p:spPr>
          <a:xfrm>
            <a:off x="4327014" y="3344050"/>
            <a:ext cx="1736418" cy="2435425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77" name="圆角矩形 11"/>
          <p:cNvSpPr/>
          <p:nvPr>
            <p:custDataLst>
              <p:tags r:id="rId4"/>
            </p:custDataLst>
          </p:nvPr>
        </p:nvSpPr>
        <p:spPr>
          <a:xfrm>
            <a:off x="6128570" y="3344050"/>
            <a:ext cx="1736418" cy="2435425"/>
          </a:xfrm>
          <a:prstGeom prst="roundRect">
            <a:avLst>
              <a:gd name="adj" fmla="val 721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78" name="圆角矩形 12"/>
          <p:cNvSpPr/>
          <p:nvPr>
            <p:custDataLst>
              <p:tags r:id="rId5"/>
            </p:custDataLst>
          </p:nvPr>
        </p:nvSpPr>
        <p:spPr>
          <a:xfrm>
            <a:off x="7930128" y="3344050"/>
            <a:ext cx="1736418" cy="2435425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79" name="文本框 13"/>
          <p:cNvSpPr txBox="1"/>
          <p:nvPr>
            <p:custDataLst>
              <p:tags r:id="rId6"/>
            </p:custDataLst>
          </p:nvPr>
        </p:nvSpPr>
        <p:spPr>
          <a:xfrm>
            <a:off x="1370522" y="3491246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01</a:t>
            </a:r>
          </a:p>
        </p:txBody>
      </p:sp>
      <p:sp>
        <p:nvSpPr>
          <p:cNvPr id="180" name="文本框 14"/>
          <p:cNvSpPr txBox="1"/>
          <p:nvPr>
            <p:custDataLst>
              <p:tags r:id="rId7"/>
            </p:custDataLst>
          </p:nvPr>
        </p:nvSpPr>
        <p:spPr>
          <a:xfrm>
            <a:off x="3172078" y="3491246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02</a:t>
            </a:r>
          </a:p>
        </p:txBody>
      </p:sp>
      <p:sp>
        <p:nvSpPr>
          <p:cNvPr id="181" name="文本框 15"/>
          <p:cNvSpPr txBox="1"/>
          <p:nvPr>
            <p:custDataLst>
              <p:tags r:id="rId8"/>
            </p:custDataLst>
          </p:nvPr>
        </p:nvSpPr>
        <p:spPr>
          <a:xfrm>
            <a:off x="4973637" y="3491246"/>
            <a:ext cx="443171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03</a:t>
            </a:r>
          </a:p>
        </p:txBody>
      </p:sp>
      <p:sp>
        <p:nvSpPr>
          <p:cNvPr id="182" name="文本框 16"/>
          <p:cNvSpPr txBox="1"/>
          <p:nvPr>
            <p:custDataLst>
              <p:tags r:id="rId9"/>
            </p:custDataLst>
          </p:nvPr>
        </p:nvSpPr>
        <p:spPr>
          <a:xfrm>
            <a:off x="6775194" y="3491246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04</a:t>
            </a:r>
          </a:p>
        </p:txBody>
      </p:sp>
      <p:sp>
        <p:nvSpPr>
          <p:cNvPr id="183" name="文本框 17"/>
          <p:cNvSpPr txBox="1"/>
          <p:nvPr>
            <p:custDataLst>
              <p:tags r:id="rId10"/>
            </p:custDataLst>
          </p:nvPr>
        </p:nvSpPr>
        <p:spPr>
          <a:xfrm>
            <a:off x="8576750" y="3491246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05</a:t>
            </a:r>
          </a:p>
        </p:txBody>
      </p:sp>
      <p:sp>
        <p:nvSpPr>
          <p:cNvPr id="184" name="文本框 18"/>
          <p:cNvSpPr txBox="1"/>
          <p:nvPr>
            <p:custDataLst>
              <p:tags r:id="rId11"/>
            </p:custDataLst>
          </p:nvPr>
        </p:nvSpPr>
        <p:spPr>
          <a:xfrm>
            <a:off x="896619" y="4158253"/>
            <a:ext cx="1571751" cy="8956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高目标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有梦想</a:t>
            </a:r>
          </a:p>
        </p:txBody>
      </p:sp>
      <p:sp>
        <p:nvSpPr>
          <p:cNvPr id="185" name="文本框 19"/>
          <p:cNvSpPr txBox="1"/>
          <p:nvPr>
            <p:custDataLst>
              <p:tags r:id="rId12"/>
            </p:custDataLst>
          </p:nvPr>
        </p:nvSpPr>
        <p:spPr>
          <a:xfrm>
            <a:off x="2684391" y="4158253"/>
            <a:ext cx="1418547" cy="8956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自  律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内驱力</a:t>
            </a:r>
          </a:p>
        </p:txBody>
      </p:sp>
      <p:sp>
        <p:nvSpPr>
          <p:cNvPr id="186" name="文本框 20"/>
          <p:cNvSpPr txBox="1"/>
          <p:nvPr>
            <p:custDataLst>
              <p:tags r:id="rId13"/>
            </p:custDataLst>
          </p:nvPr>
        </p:nvSpPr>
        <p:spPr>
          <a:xfrm>
            <a:off x="4525941" y="4158253"/>
            <a:ext cx="1338562" cy="8956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上  进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爱学习</a:t>
            </a:r>
          </a:p>
        </p:txBody>
      </p:sp>
      <p:sp>
        <p:nvSpPr>
          <p:cNvPr id="187" name="文本框 21"/>
          <p:cNvSpPr txBox="1"/>
          <p:nvPr>
            <p:custDataLst>
              <p:tags r:id="rId14"/>
            </p:custDataLst>
          </p:nvPr>
        </p:nvSpPr>
        <p:spPr>
          <a:xfrm>
            <a:off x="6210634" y="4158253"/>
            <a:ext cx="1572288" cy="8956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结果意识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不找借口</a:t>
            </a:r>
          </a:p>
        </p:txBody>
      </p:sp>
      <p:sp>
        <p:nvSpPr>
          <p:cNvPr id="188" name="文本框 22"/>
          <p:cNvSpPr txBox="1"/>
          <p:nvPr>
            <p:custDataLst>
              <p:tags r:id="rId15"/>
            </p:custDataLst>
          </p:nvPr>
        </p:nvSpPr>
        <p:spPr>
          <a:xfrm>
            <a:off x="8142052" y="4158253"/>
            <a:ext cx="1312567" cy="12004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有激情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能力不够</a:t>
            </a: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激情来凑</a:t>
            </a:r>
          </a:p>
        </p:txBody>
      </p:sp>
      <p:sp>
        <p:nvSpPr>
          <p:cNvPr id="189" name="圆角矩形 23"/>
          <p:cNvSpPr/>
          <p:nvPr>
            <p:custDataLst>
              <p:tags r:id="rId16"/>
            </p:custDataLst>
          </p:nvPr>
        </p:nvSpPr>
        <p:spPr>
          <a:xfrm>
            <a:off x="9731682" y="3344050"/>
            <a:ext cx="1736418" cy="2435425"/>
          </a:xfrm>
          <a:prstGeom prst="roundRect">
            <a:avLst>
              <a:gd name="adj" fmla="val 8565"/>
            </a:avLst>
          </a:prstGeom>
          <a:ln w="6350">
            <a:solidFill>
              <a:srgbClr val="BFBFBF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190" name="文本框 24"/>
          <p:cNvSpPr txBox="1"/>
          <p:nvPr>
            <p:custDataLst>
              <p:tags r:id="rId17"/>
            </p:custDataLst>
          </p:nvPr>
        </p:nvSpPr>
        <p:spPr>
          <a:xfrm>
            <a:off x="10378305" y="3491246"/>
            <a:ext cx="443172" cy="459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E7E6E6"/>
                </a:solidFill>
                <a:latin typeface="Gotham Rounded Medium"/>
                <a:ea typeface="Gotham Rounded Medium"/>
                <a:cs typeface="Gotham Rounded Medium"/>
                <a:sym typeface="Gotham Rounded Medium"/>
              </a:defRPr>
            </a:lvl1pPr>
          </a:lstStyle>
          <a:p>
            <a:r>
              <a:t>06</a:t>
            </a:r>
          </a:p>
        </p:txBody>
      </p:sp>
      <p:sp>
        <p:nvSpPr>
          <p:cNvPr id="191" name="文本框 25"/>
          <p:cNvSpPr txBox="1"/>
          <p:nvPr>
            <p:custDataLst>
              <p:tags r:id="rId18"/>
            </p:custDataLst>
          </p:nvPr>
        </p:nvSpPr>
        <p:spPr>
          <a:xfrm>
            <a:off x="9777402" y="4158253"/>
            <a:ext cx="1630791" cy="119380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2000" b="1">
                <a:solidFill>
                  <a:srgbClr val="FAB728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心理素质好</a:t>
            </a:r>
          </a:p>
          <a:p>
            <a:pPr algn="ctr">
              <a:lnSpc>
                <a:spcPts val="1400"/>
              </a:lnSpc>
              <a:defRPr>
                <a:solidFill>
                  <a:srgbClr val="595959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坚强的心力</a:t>
            </a:r>
          </a:p>
          <a:p>
            <a:pPr algn="ctr">
              <a:lnSpc>
                <a:spcPts val="2400"/>
              </a:lnSpc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rPr lang="zh-CN">
                <a:ea typeface="宋体" panose="02010600030101010101" pitchFamily="2" charset="-122"/>
              </a:rPr>
              <a:t>（</a:t>
            </a:r>
            <a:r>
              <a:rPr lang="zh-CN">
                <a:ea typeface="宋体" panose="02010600030101010101" pitchFamily="2" charset="-122"/>
              </a:rPr>
              <a:t>老虎来了）</a:t>
            </a:r>
            <a:endParaRPr lang="zh-CN"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"/>
                            </p:stCondLst>
                            <p:childTnLst>
                              <p:par>
                                <p:cTn id="20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"/>
                            </p:stCondLst>
                            <p:childTnLst>
                              <p:par>
                                <p:cTn id="25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99"/>
                            </p:stCondLst>
                            <p:childTnLst>
                              <p:par>
                                <p:cTn id="45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49"/>
                            </p:stCondLst>
                            <p:childTnLst>
                              <p:par>
                                <p:cTn id="50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49"/>
                            </p:stCondLst>
                            <p:childTnLst>
                              <p:par>
                                <p:cTn id="55" presetID="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50"/>
                            </p:stCondLst>
                            <p:childTnLst>
                              <p:par>
                                <p:cTn id="65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50"/>
                            </p:stCondLst>
                            <p:childTnLst>
                              <p:par>
                                <p:cTn id="70" presetID="2" presetClass="entr" presetSubtype="4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2" presetClass="entr" presetSubtype="1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50"/>
                            </p:stCondLst>
                            <p:childTnLst>
                              <p:par>
                                <p:cTn id="80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50"/>
                            </p:stCondLst>
                            <p:childTnLst>
                              <p:par>
                                <p:cTn id="85" presetID="2" presetClass="entr" presetSubtype="4" fill="hold" grpId="1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indefinite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900"/>
                            </p:stCondLst>
                            <p:childTnLst>
                              <p:par>
                                <p:cTn id="90" presetID="2" presetClass="entr" presetSubtype="1" fill="hold" grpId="1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50"/>
                            </p:stCondLst>
                            <p:childTnLst>
                              <p:par>
                                <p:cTn id="95" presetID="2" presetClass="entr" presetSubtype="1" fill="hold" grpId="1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dur="indefinite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19" animBg="1" advAuto="0"/>
      <p:bldP spid="176" grpId="8" animBg="1" advAuto="0"/>
      <p:bldP spid="177" grpId="11" animBg="1" advAuto="0"/>
      <p:bldP spid="188" grpId="16" animBg="1" advAuto="0"/>
      <p:bldP spid="179" grpId="3" animBg="1" advAuto="0"/>
      <p:bldP spid="189" grpId="17" animBg="1" advAuto="0"/>
      <p:bldP spid="184" grpId="4" animBg="1" advAuto="0"/>
      <p:bldP spid="186" grpId="10" animBg="1" advAuto="0"/>
      <p:bldP spid="181" grpId="9" animBg="1" advAuto="0"/>
      <p:bldP spid="175" grpId="5" animBg="1" advAuto="0"/>
      <p:bldP spid="183" grpId="15" animBg="1" advAuto="0"/>
      <p:bldP spid="187" grpId="13" animBg="1" advAuto="0"/>
      <p:bldP spid="182" grpId="12" animBg="1" advAuto="0"/>
      <p:bldP spid="171" grpId="1" animBg="1" advAuto="0"/>
      <p:bldP spid="185" grpId="7" animBg="1" advAuto="0"/>
      <p:bldP spid="190" grpId="18" animBg="1" advAuto="0"/>
      <p:bldP spid="174" grpId="2" animBg="1" advAuto="0"/>
      <p:bldP spid="180" grpId="6" animBg="1" advAuto="0"/>
      <p:bldP spid="178" grpId="14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61188" y="194861"/>
            <a:ext cx="1669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200" kern="1200" dirty="0" err="1">
                <a:solidFill>
                  <a:schemeClr val="bg2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rPr>
              <a:t>www.gaonengjia.cn</a:t>
            </a:r>
            <a:endParaRPr kumimoji="1" lang="en-GB" altLang="zh-CN" sz="1200" kern="1200" dirty="0" err="1">
              <a:solidFill>
                <a:schemeClr val="bg2"/>
              </a:solidFill>
              <a:latin typeface="Gotham Rounded Light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9838" y="2245524"/>
            <a:ext cx="4512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6000" kern="1200" spc="300" dirty="0">
                <a:solidFill>
                  <a:schemeClr val="bg1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岗位职责</a:t>
            </a:r>
            <a:endParaRPr kumimoji="1" lang="zh-CN" altLang="en-US" sz="6000" kern="1200" spc="300" dirty="0">
              <a:solidFill>
                <a:schemeClr val="bg1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96038" y="1994176"/>
            <a:ext cx="15999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400" kern="1200" dirty="0">
                <a:solidFill>
                  <a:schemeClr val="accent4">
                    <a:lumMod val="20000"/>
                    <a:lumOff val="80000"/>
                  </a:schemeClr>
                </a:solidFill>
                <a:latin typeface="Gotham Rounded Medium" panose="02000000000000000000" pitchFamily="2" charset="0"/>
                <a:ea typeface="HYZhengYuan 65W" pitchFamily="18" charset="-122"/>
                <a:cs typeface="+mn-cs"/>
                <a:sym typeface="+mn-ea"/>
              </a:rPr>
              <a:t>Responsibilities</a:t>
            </a:r>
            <a:endParaRPr kumimoji="1" lang="en-GB" altLang="zh-CN" sz="1400" kern="1200" dirty="0">
              <a:solidFill>
                <a:schemeClr val="accent4">
                  <a:lumMod val="20000"/>
                  <a:lumOff val="80000"/>
                </a:schemeClr>
              </a:solidFill>
              <a:latin typeface="Gotham Rounded Medium" panose="02000000000000000000" pitchFamily="2" charset="0"/>
              <a:ea typeface="HYZhengYuan 65W" pitchFamily="18" charset="-122"/>
              <a:cs typeface="+mn-cs"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544935" y="3685008"/>
            <a:ext cx="3102131" cy="494389"/>
            <a:chOff x="4544932" y="2126503"/>
            <a:chExt cx="3102131" cy="494389"/>
          </a:xfrm>
        </p:grpSpPr>
        <p:sp>
          <p:nvSpPr>
            <p:cNvPr id="19" name="文本框 18"/>
            <p:cNvSpPr txBox="1"/>
            <p:nvPr/>
          </p:nvSpPr>
          <p:spPr>
            <a:xfrm>
              <a:off x="4544932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2"/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2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algn="ctr"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2"/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2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pic>
        <p:nvPicPr>
          <p:cNvPr id="21" name="图形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5539565"/>
            <a:ext cx="10800000" cy="9383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24" name="文本框 23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9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9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9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9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602887" y="320671"/>
            <a:ext cx="163698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400" kern="1200" dirty="0">
                <a:solidFill>
                  <a:schemeClr val="bg1">
                    <a:lumMod val="9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岗位职责</a:t>
            </a:r>
            <a:endParaRPr kumimoji="1" lang="en-US" altLang="zh-CN" sz="1400" kern="1200" dirty="0">
              <a:solidFill>
                <a:schemeClr val="bg1">
                  <a:lumMod val="9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教学老师</a:t>
            </a:r>
            <a:endParaRPr lang="zh-CN" altLang="en-US" sz="2800" kern="1200" dirty="0">
              <a:solidFill>
                <a:schemeClr val="bg1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2887" y="6154226"/>
            <a:ext cx="1669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200" kern="1200" dirty="0" err="1">
                <a:solidFill>
                  <a:srgbClr val="EA5409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rPr>
              <a:t>www.gaonengjia.cn</a:t>
            </a:r>
            <a:endParaRPr kumimoji="1" lang="en-GB" altLang="zh-CN" sz="1200" kern="1200" dirty="0" err="1">
              <a:solidFill>
                <a:srgbClr val="EA5409"/>
              </a:solidFill>
              <a:latin typeface="Gotham Rounded Light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"/>
            </p:custDataLst>
          </p:nvPr>
        </p:nvSpPr>
        <p:spPr>
          <a:xfrm>
            <a:off x="723900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2890657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3"/>
            </p:custDataLst>
          </p:nvPr>
        </p:nvSpPr>
        <p:spPr>
          <a:xfrm>
            <a:off x="5057414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4"/>
            </p:custDataLst>
          </p:nvPr>
        </p:nvSpPr>
        <p:spPr>
          <a:xfrm>
            <a:off x="7224171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>
            <a:off x="9390927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1497830" y="3127834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01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630924" y="3127834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02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8"/>
            </p:custDataLst>
          </p:nvPr>
        </p:nvSpPr>
        <p:spPr>
          <a:xfrm>
            <a:off x="5796880" y="3127834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03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9"/>
            </p:custDataLst>
          </p:nvPr>
        </p:nvSpPr>
        <p:spPr>
          <a:xfrm>
            <a:off x="7954019" y="3127834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04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0"/>
            </p:custDataLst>
          </p:nvPr>
        </p:nvSpPr>
        <p:spPr>
          <a:xfrm>
            <a:off x="10129591" y="312783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05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11"/>
            </p:custDataLst>
          </p:nvPr>
        </p:nvSpPr>
        <p:spPr>
          <a:xfrm>
            <a:off x="810195" y="4160881"/>
            <a:ext cx="195776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负责3-1</a:t>
            </a:r>
            <a:r>
              <a:rPr lang="en-US" altLang="zh-CN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2</a:t>
            </a: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岁</a:t>
            </a:r>
            <a:endParaRPr lang="en-US" altLang="zh-CN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幼少儿学员的英语教学工作</a:t>
            </a:r>
            <a:endParaRPr kumimoji="1" lang="zh-CN" altLang="en-US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12"/>
            </p:custDataLst>
          </p:nvPr>
        </p:nvSpPr>
        <p:spPr>
          <a:xfrm>
            <a:off x="3000932" y="4158623"/>
            <a:ext cx="184420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备课及课前准备</a:t>
            </a:r>
            <a:endParaRPr lang="en-US" altLang="zh-CN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1200" dirty="0">
                <a:solidFill>
                  <a:schemeClr val="bg1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按照教学体系内容</a:t>
            </a:r>
            <a:endParaRPr lang="en-US" altLang="zh-CN" sz="1400" kern="1200" dirty="0">
              <a:solidFill>
                <a:schemeClr val="bg1"/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1200" dirty="0">
                <a:solidFill>
                  <a:schemeClr val="bg1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进行英语教学备课</a:t>
            </a:r>
            <a:endParaRPr kumimoji="1" lang="zh-CN" altLang="en-US" sz="1400" kern="1200" dirty="0">
              <a:solidFill>
                <a:schemeClr val="bg1"/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</p:txBody>
      </p:sp>
      <p:sp>
        <p:nvSpPr>
          <p:cNvPr id="66" name="文本框 65"/>
          <p:cNvSpPr txBox="1"/>
          <p:nvPr>
            <p:custDataLst>
              <p:tags r:id="rId13"/>
            </p:custDataLst>
          </p:nvPr>
        </p:nvSpPr>
        <p:spPr>
          <a:xfrm>
            <a:off x="5176075" y="4158623"/>
            <a:ext cx="186599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独立实施</a:t>
            </a:r>
            <a:endParaRPr lang="en-US" altLang="zh-CN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英语教学工作</a:t>
            </a:r>
            <a:endParaRPr kumimoji="1" lang="zh-CN" altLang="en-US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67" name="文本框 66"/>
          <p:cNvSpPr txBox="1"/>
          <p:nvPr>
            <p:custDataLst>
              <p:tags r:id="rId14"/>
            </p:custDataLst>
          </p:nvPr>
        </p:nvSpPr>
        <p:spPr>
          <a:xfrm>
            <a:off x="7306716" y="4158623"/>
            <a:ext cx="1908536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参与教研培训</a:t>
            </a:r>
            <a:endParaRPr lang="en-US" altLang="zh-CN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1200" dirty="0">
                <a:solidFill>
                  <a:schemeClr val="bg1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定期参加教研活动</a:t>
            </a:r>
            <a:endParaRPr lang="en-US" altLang="zh-CN" sz="1400" kern="1200" dirty="0">
              <a:solidFill>
                <a:schemeClr val="bg1"/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1200" dirty="0">
                <a:solidFill>
                  <a:schemeClr val="bg1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不断提升英语水平及英语授课水准</a:t>
            </a:r>
            <a:endParaRPr kumimoji="1" lang="zh-CN" altLang="en-US" sz="1400" kern="1200" dirty="0">
              <a:solidFill>
                <a:schemeClr val="bg1"/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</p:txBody>
      </p:sp>
      <p:sp>
        <p:nvSpPr>
          <p:cNvPr id="68" name="文本框 67"/>
          <p:cNvSpPr txBox="1"/>
          <p:nvPr>
            <p:custDataLst>
              <p:tags r:id="rId15"/>
            </p:custDataLst>
          </p:nvPr>
        </p:nvSpPr>
        <p:spPr>
          <a:xfrm>
            <a:off x="9500616" y="4158623"/>
            <a:ext cx="185779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1200" dirty="0">
                <a:solidFill>
                  <a:schemeClr val="bg1"/>
                </a:solidFill>
                <a:latin typeface="HYZhengYuan 55W" pitchFamily="18" charset="-122"/>
                <a:ea typeface="HYZhengYuan 55W" pitchFamily="18" charset="-122"/>
                <a:cs typeface="+mn-cs"/>
                <a:sym typeface="+mn-ea"/>
              </a:rPr>
              <a:t>配合校区活动</a:t>
            </a:r>
            <a:endParaRPr lang="en-US" altLang="zh-CN" sz="1600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cs typeface="+mn-cs"/>
              <a:sym typeface="+mn-ea"/>
            </a:endParaRPr>
          </a:p>
          <a:p>
            <a:pPr algn="ctr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1200" dirty="0">
                <a:solidFill>
                  <a:schemeClr val="bg1"/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配合进行Demo课及各类校区活动</a:t>
            </a:r>
            <a:endParaRPr kumimoji="1" lang="zh-CN" altLang="en-US" sz="1400" kern="1200" dirty="0">
              <a:solidFill>
                <a:schemeClr val="bg1"/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5540" y="476885"/>
            <a:ext cx="2850515" cy="35941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4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7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/>
      <p:bldP spid="35" grpId="0"/>
      <p:bldP spid="36" grpId="0"/>
      <p:bldP spid="37" grpId="0"/>
      <p:bldP spid="38" grpId="0"/>
      <p:bldP spid="40" grpId="0"/>
      <p:bldP spid="65" grpId="0"/>
      <p:bldP spid="66" grpId="0"/>
      <p:bldP spid="67" grpId="0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20" name="文本框 19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6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6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6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6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rgbClr val="EB5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02887" y="320671"/>
            <a:ext cx="162095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教学老师</a:t>
            </a:r>
            <a:endParaRPr kumimoji="1" lang="en-US" altLang="zh-CN" sz="1400" kern="1200" dirty="0">
              <a:solidFill>
                <a:schemeClr val="bg1">
                  <a:lumMod val="7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rgbClr val="FF9300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任职要求</a:t>
            </a:r>
            <a:endParaRPr lang="zh-CN" altLang="en-US" sz="2800" kern="1200" dirty="0">
              <a:solidFill>
                <a:srgbClr val="FF9300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2887" y="6154226"/>
            <a:ext cx="1669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200" kern="1200" dirty="0" err="1">
                <a:solidFill>
                  <a:srgbClr val="EA5409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rPr>
              <a:t>www.gaonengjia.cn</a:t>
            </a:r>
            <a:endParaRPr kumimoji="1" lang="en-GB" altLang="zh-CN" sz="1200" kern="1200" dirty="0" err="1">
              <a:solidFill>
                <a:srgbClr val="EA5409"/>
              </a:solidFill>
              <a:latin typeface="Gotham Rounded Light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723900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3435768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3"/>
            </p:custDataLst>
          </p:nvPr>
        </p:nvSpPr>
        <p:spPr>
          <a:xfrm>
            <a:off x="6147636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4"/>
            </p:custDataLst>
          </p:nvPr>
        </p:nvSpPr>
        <p:spPr>
          <a:xfrm>
            <a:off x="8859502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763543" y="3127834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01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4441748" y="3127834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02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7152815" y="3127834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03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9855063" y="3127834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04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892127" y="4160881"/>
            <a:ext cx="227214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大专或以上学历（幼儿教育、师范或英语相关专业优先）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0"/>
            </p:custDataLst>
          </p:nvPr>
        </p:nvSpPr>
        <p:spPr>
          <a:xfrm>
            <a:off x="3600036" y="4158623"/>
            <a:ext cx="228006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CET</a:t>
            </a:r>
            <a:r>
              <a:rPr lang="en-US" altLang="zh-CN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6</a:t>
            </a: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或同等级别及以上证书，英语发音标准，口语流利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1"/>
            </p:custDataLst>
          </p:nvPr>
        </p:nvSpPr>
        <p:spPr>
          <a:xfrm>
            <a:off x="6309603" y="4158623"/>
            <a:ext cx="2288132" cy="99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富有爱心、责任心、通晓幼少儿心理，善于调动学员兴趣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2"/>
            </p:custDataLst>
          </p:nvPr>
        </p:nvSpPr>
        <p:spPr>
          <a:xfrm>
            <a:off x="9025246" y="4158623"/>
            <a:ext cx="226818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对中西方教学方法差异有所认知，并乐于接受新型教学模式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41080" y="621030"/>
            <a:ext cx="2491740" cy="377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  <p:bldP spid="27" grpId="0" bldLvl="0" animBg="1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/>
        </p:nvSpPr>
        <p:spPr>
          <a:xfrm>
            <a:off x="1056000" y="2870228"/>
            <a:ext cx="10080000" cy="2880000"/>
          </a:xfrm>
          <a:prstGeom prst="roundRect">
            <a:avLst>
              <a:gd name="adj" fmla="val 5903"/>
            </a:avLst>
          </a:prstGeom>
          <a:noFill/>
          <a:ln>
            <a:solidFill>
              <a:srgbClr val="EB5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701330" y="3429000"/>
            <a:ext cx="6789339" cy="1562825"/>
            <a:chOff x="4258236" y="3193495"/>
            <a:chExt cx="6789339" cy="1562825"/>
          </a:xfrm>
        </p:grpSpPr>
        <p:sp>
          <p:nvSpPr>
            <p:cNvPr id="40" name="文本框 39"/>
            <p:cNvSpPr txBox="1"/>
            <p:nvPr/>
          </p:nvSpPr>
          <p:spPr>
            <a:xfrm>
              <a:off x="6887313" y="3193495"/>
              <a:ext cx="153118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600" kern="1200" dirty="0">
                  <a:solidFill>
                    <a:srgbClr val="EB5409"/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教学老师</a:t>
              </a:r>
              <a:endParaRPr kumimoji="1" lang="zh-CN" altLang="en-US" sz="2600" kern="1200" dirty="0">
                <a:solidFill>
                  <a:srgbClr val="EB5409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258236" y="4407122"/>
              <a:ext cx="6789339" cy="34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hangingPunct="1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综合薪资</a:t>
              </a:r>
              <a:r>
                <a:rPr lang="en-US" altLang="zh-CN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5000-8000</a:t>
              </a:r>
              <a:r>
                <a:rPr lang="zh-CN" altLang="en-US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元</a:t>
              </a:r>
              <a:r>
                <a:rPr lang="en-US" altLang="zh-CN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/</a:t>
              </a:r>
              <a:r>
                <a:rPr lang="zh-CN" altLang="en-US" sz="2400" kern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ZhengYuan 65W" pitchFamily="18" charset="-122"/>
                  <a:ea typeface="HYZhengYuan 65W" pitchFamily="18" charset="-122"/>
                  <a:cs typeface="+mn-cs"/>
                  <a:sym typeface="+mn-ea"/>
                </a:rPr>
                <a:t>月 +  提供住宿</a:t>
              </a:r>
              <a:endParaRPr kumimoji="1" lang="zh-CN" alt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508906" y="3771884"/>
              <a:ext cx="288000" cy="18000"/>
            </a:xfrm>
            <a:prstGeom prst="rect">
              <a:avLst/>
            </a:prstGeom>
            <a:solidFill>
              <a:srgbClr val="EB5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44" name="文本框 43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6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6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6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6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rgbClr val="EA5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602887" y="320671"/>
            <a:ext cx="162095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Salary</a:t>
            </a:r>
            <a:r>
              <a:rPr kumimoji="1" lang="zh-CN" altLang="en-US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 </a:t>
            </a:r>
            <a:r>
              <a:rPr kumimoji="1" lang="en-US" altLang="zh-CN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Standard</a:t>
            </a:r>
            <a:endParaRPr kumimoji="1" lang="en-US" altLang="zh-CN" sz="1400" kern="1200" dirty="0">
              <a:solidFill>
                <a:schemeClr val="bg1">
                  <a:lumMod val="7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rgbClr val="EB5409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工资标准</a:t>
            </a:r>
            <a:endParaRPr lang="zh-CN" altLang="en-US" sz="2800" kern="1200" dirty="0">
              <a:solidFill>
                <a:srgbClr val="EB5409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1560" y="621030"/>
            <a:ext cx="2707005" cy="4095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 rot="16200000">
            <a:off x="4669954" y="-1075599"/>
            <a:ext cx="2880000" cy="10767600"/>
          </a:xfrm>
          <a:prstGeom prst="roundRect">
            <a:avLst/>
          </a:prstGeom>
          <a:solidFill>
            <a:srgbClr val="00B0F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13" name="矩形 21"/>
          <p:cNvSpPr/>
          <p:nvPr/>
        </p:nvSpPr>
        <p:spPr>
          <a:xfrm rot="16200000">
            <a:off x="7486401" y="3234841"/>
            <a:ext cx="2160000" cy="2127600"/>
          </a:xfrm>
          <a:prstGeom prst="flowChartOffpageConnector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14" name="矩形 21"/>
          <p:cNvSpPr/>
          <p:nvPr/>
        </p:nvSpPr>
        <p:spPr>
          <a:xfrm rot="16200000">
            <a:off x="5819076" y="3234843"/>
            <a:ext cx="2160000" cy="2127600"/>
          </a:xfrm>
          <a:prstGeom prst="flowChartOffpageConnector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15" name="矩形 21"/>
          <p:cNvSpPr/>
          <p:nvPr/>
        </p:nvSpPr>
        <p:spPr>
          <a:xfrm rot="16200000">
            <a:off x="4151751" y="3234841"/>
            <a:ext cx="2160000" cy="2127600"/>
          </a:xfrm>
          <a:prstGeom prst="flowChartOffpageConnector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17" name="文本框 16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6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6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6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6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rgbClr val="EA5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02887" y="320671"/>
            <a:ext cx="162095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Promotion</a:t>
            </a:r>
            <a:endParaRPr kumimoji="1" lang="en-US" altLang="zh-CN" sz="1400" kern="1200" dirty="0">
              <a:solidFill>
                <a:schemeClr val="bg1">
                  <a:lumMod val="7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rgbClr val="00B0F0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发展通道</a:t>
            </a:r>
            <a:endParaRPr lang="zh-CN" altLang="en-US" sz="2800" kern="1200" dirty="0">
              <a:solidFill>
                <a:srgbClr val="00B0F0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54197" y="3876019"/>
            <a:ext cx="1434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cs typeface="+mn-cs"/>
                <a:sym typeface="+mn-ea"/>
              </a:rPr>
              <a:t>教学</a:t>
            </a:r>
            <a:endParaRPr lang="en-US" altLang="zh-CN" sz="2800" kern="1200" dirty="0">
              <a:solidFill>
                <a:schemeClr val="bg1"/>
              </a:solidFill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cs typeface="+mn-cs"/>
                <a:sym typeface="+mn-ea"/>
              </a:rPr>
              <a:t>老师</a:t>
            </a:r>
            <a:endParaRPr lang="zh-CN" altLang="en-US" sz="2800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sp>
        <p:nvSpPr>
          <p:cNvPr id="21" name="矩形 21"/>
          <p:cNvSpPr/>
          <p:nvPr/>
        </p:nvSpPr>
        <p:spPr>
          <a:xfrm rot="16200000">
            <a:off x="2484426" y="3234843"/>
            <a:ext cx="2160000" cy="2127600"/>
          </a:xfrm>
          <a:prstGeom prst="flowChartOffpageConnector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solidFill>
                <a:schemeClr val="bg1"/>
              </a:solidFill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47735" y="3891410"/>
            <a:ext cx="1536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助教</a:t>
            </a:r>
            <a:endParaRPr lang="en-US" altLang="zh-CN" sz="2400" kern="1200" dirty="0">
              <a:solidFill>
                <a:srgbClr val="00B0F0"/>
              </a:solidFill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老师</a:t>
            </a:r>
            <a:endParaRPr lang="zh-CN" altLang="en-US" sz="2400" kern="1200" dirty="0">
              <a:solidFill>
                <a:srgbClr val="00B0F0"/>
              </a:solidFill>
              <a:cs typeface="+mn-cs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16827" y="3891410"/>
            <a:ext cx="1536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英才</a:t>
            </a:r>
            <a:endParaRPr lang="en-US" altLang="zh-CN" sz="2400" kern="1200" dirty="0">
              <a:solidFill>
                <a:srgbClr val="00B0F0"/>
              </a:solidFill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老师</a:t>
            </a:r>
            <a:endParaRPr lang="zh-CN" altLang="en-US" sz="2400" kern="1200" dirty="0">
              <a:solidFill>
                <a:srgbClr val="00B0F0"/>
              </a:solidFill>
              <a:cs typeface="+mn-cs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87967" y="3891410"/>
            <a:ext cx="1536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优秀</a:t>
            </a:r>
            <a:endParaRPr lang="en-US" altLang="zh-CN" sz="2400" kern="1200" dirty="0">
              <a:solidFill>
                <a:srgbClr val="00B0F0"/>
              </a:solidFill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老师</a:t>
            </a:r>
            <a:endParaRPr lang="zh-CN" altLang="en-US" sz="2400" kern="1200" dirty="0">
              <a:solidFill>
                <a:srgbClr val="00B0F0"/>
              </a:solidFill>
              <a:cs typeface="+mn-cs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59106" y="3891410"/>
            <a:ext cx="153677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教学</a:t>
            </a:r>
            <a:endParaRPr lang="zh-CN" altLang="en-US" sz="2400" kern="1200" dirty="0">
              <a:solidFill>
                <a:srgbClr val="00B0F0"/>
              </a:solidFill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kern="1200" dirty="0">
                <a:solidFill>
                  <a:srgbClr val="00B0F0"/>
                </a:solidFill>
                <a:cs typeface="+mn-cs"/>
                <a:sym typeface="+mn-ea"/>
              </a:rPr>
              <a:t>主管</a:t>
            </a:r>
            <a:endParaRPr lang="zh-CN" altLang="en-US" sz="2400" kern="1200" dirty="0">
              <a:solidFill>
                <a:srgbClr val="00B0F0"/>
              </a:solidFill>
              <a:cs typeface="+mn-cs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657260" y="3883713"/>
            <a:ext cx="153677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合伙人</a:t>
            </a:r>
            <a:endParaRPr lang="zh-CN" altLang="en-US" sz="2800" kern="1200" dirty="0">
              <a:solidFill>
                <a:schemeClr val="bg1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  <a:p>
            <a:pPr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校长</a:t>
            </a:r>
            <a:endParaRPr lang="zh-CN" altLang="en-US" sz="2800" kern="1200" dirty="0">
              <a:solidFill>
                <a:schemeClr val="bg1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4210" y="476885"/>
            <a:ext cx="3122930" cy="4730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9" grpId="0"/>
      <p:bldP spid="20" grpId="0"/>
      <p:bldP spid="21" grpId="0" bldLvl="0" animBg="1"/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20" name="文本框 19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9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9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9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9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02887" y="320671"/>
            <a:ext cx="162095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400" kern="1200" dirty="0">
                <a:solidFill>
                  <a:schemeClr val="bg1">
                    <a:lumMod val="9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岗位职责</a:t>
            </a:r>
            <a:endParaRPr kumimoji="1" lang="en-US" altLang="zh-CN" sz="1400" kern="1200" dirty="0">
              <a:solidFill>
                <a:schemeClr val="bg1">
                  <a:lumMod val="9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chemeClr val="bg1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课程顾问</a:t>
            </a:r>
            <a:endParaRPr lang="zh-CN" altLang="en-US" sz="2800" kern="1200" dirty="0">
              <a:solidFill>
                <a:schemeClr val="bg1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2887" y="6154226"/>
            <a:ext cx="1669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200" kern="1200" dirty="0" err="1">
                <a:solidFill>
                  <a:srgbClr val="EA5409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rPr>
              <a:t>www.gaonengjia.cn</a:t>
            </a:r>
            <a:endParaRPr kumimoji="1" lang="en-GB" altLang="zh-CN" sz="1200" kern="1200" dirty="0" err="1">
              <a:solidFill>
                <a:srgbClr val="EA5409"/>
              </a:solidFill>
              <a:latin typeface="Gotham Rounded Light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723900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2890657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3"/>
            </p:custDataLst>
          </p:nvPr>
        </p:nvSpPr>
        <p:spPr>
          <a:xfrm>
            <a:off x="5057414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4"/>
            </p:custDataLst>
          </p:nvPr>
        </p:nvSpPr>
        <p:spPr>
          <a:xfrm>
            <a:off x="7224171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9390927" y="2980638"/>
            <a:ext cx="2077173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497830" y="3127834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01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3630924" y="3127834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02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5796880" y="3127834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03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7954019" y="3127834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04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0"/>
            </p:custDataLst>
          </p:nvPr>
        </p:nvSpPr>
        <p:spPr>
          <a:xfrm>
            <a:off x="10129591" y="312783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05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1"/>
            </p:custDataLst>
          </p:nvPr>
        </p:nvSpPr>
        <p:spPr>
          <a:xfrm>
            <a:off x="810195" y="3944981"/>
            <a:ext cx="1957764" cy="161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bg1"/>
                </a:solidFill>
                <a:cs typeface="+mn-cs"/>
                <a:sym typeface="+mn-ea"/>
              </a:rPr>
              <a:t>负责学生及家长咨询、接待、约访、回访、转介绍等工作维护，当面咨询，了解需求促进签单</a:t>
            </a:r>
            <a:endParaRPr lang="zh-CN" altLang="en-US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2"/>
            </p:custDataLst>
          </p:nvPr>
        </p:nvSpPr>
        <p:spPr>
          <a:xfrm>
            <a:off x="3000932" y="3942723"/>
            <a:ext cx="184420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bg1"/>
                </a:solidFill>
                <a:cs typeface="+mn-cs"/>
                <a:sym typeface="+mn-ea"/>
              </a:rPr>
              <a:t>招生活动执行，做好公司品牌宣传工作及市场推广工作（派单，地推）</a:t>
            </a:r>
            <a:endParaRPr lang="zh-CN" altLang="en-US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5226875" y="3942723"/>
            <a:ext cx="1865993" cy="161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bg1"/>
                </a:solidFill>
                <a:cs typeface="+mn-cs"/>
                <a:sym typeface="+mn-ea"/>
              </a:rPr>
              <a:t>对咨询信息定期汇总、及时准确地记录，统计相关数据，分析数据完成相关报告</a:t>
            </a:r>
            <a:endParaRPr lang="zh-CN" altLang="en-US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7382916" y="3942723"/>
            <a:ext cx="1908536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bg1"/>
                </a:solidFill>
                <a:cs typeface="+mn-cs"/>
                <a:sym typeface="+mn-ea"/>
              </a:rPr>
              <a:t>工作中善于倾听需求，挖掘需求，有耐心和爱心，热爱本行业的工作</a:t>
            </a:r>
            <a:endParaRPr lang="zh-CN" altLang="en-US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9673863" y="3942723"/>
            <a:ext cx="1511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bg1"/>
                </a:solidFill>
                <a:cs typeface="+mn-cs"/>
                <a:sym typeface="+mn-ea"/>
              </a:rPr>
              <a:t>有效处理客户投诉及其他相关突发事件</a:t>
            </a:r>
            <a:endParaRPr lang="zh-CN" altLang="en-US" kern="1200" dirty="0">
              <a:solidFill>
                <a:schemeClr val="bg1"/>
              </a:solidFill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16975" y="476885"/>
            <a:ext cx="2651125" cy="40132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02887" y="1574201"/>
            <a:ext cx="3102131" cy="494389"/>
            <a:chOff x="5857793" y="2126503"/>
            <a:chExt cx="3102131" cy="494389"/>
          </a:xfrm>
        </p:grpSpPr>
        <p:sp>
          <p:nvSpPr>
            <p:cNvPr id="20" name="文本框 19"/>
            <p:cNvSpPr txBox="1"/>
            <p:nvPr/>
          </p:nvSpPr>
          <p:spPr>
            <a:xfrm>
              <a:off x="5857793" y="2175898"/>
              <a:ext cx="3102131" cy="444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GB" altLang="zh-CN" sz="1000" kern="1200" dirty="0">
                  <a:solidFill>
                    <a:schemeClr val="bg1">
                      <a:lumMod val="65000"/>
                    </a:schemeClr>
                  </a:solidFill>
                  <a:latin typeface="Gotham Rounded Light" pitchFamily="2" charset="0"/>
                  <a:ea typeface="HYZhengYuan 55W" pitchFamily="18" charset="-122"/>
                  <a:cs typeface="+mn-cs"/>
                  <a:sym typeface="+mn-ea"/>
                </a:rPr>
                <a:t>LEARNING ENGLISH AS A MOTHER TONGUE</a:t>
              </a:r>
              <a:endParaRPr kumimoji="1" lang="en-GB" altLang="zh-CN" sz="1000" kern="1200" dirty="0">
                <a:solidFill>
                  <a:schemeClr val="bg1">
                    <a:lumMod val="65000"/>
                  </a:schemeClr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endParaRPr>
            </a:p>
            <a:p>
              <a:pPr hangingPunct="1">
                <a:lnSpc>
                  <a:spcPts val="13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1000" kern="1200" dirty="0">
                  <a:solidFill>
                    <a:schemeClr val="bg1">
                      <a:lumMod val="65000"/>
                    </a:schemeClr>
                  </a:solidFill>
                  <a:latin typeface="HYZhengYuan 45W" pitchFamily="18" charset="-122"/>
                  <a:ea typeface="HYZhengYuan 45W" pitchFamily="18" charset="-122"/>
                  <a:cs typeface="+mn-cs"/>
                  <a:sym typeface="+mn-ea"/>
                </a:rPr>
                <a:t>像学母语一样学英语</a:t>
              </a:r>
              <a:endParaRPr kumimoji="1" lang="zh-CN" altLang="en-US" sz="1000" kern="1200" dirty="0">
                <a:solidFill>
                  <a:schemeClr val="bg1">
                    <a:lumMod val="6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52000" y="2126503"/>
              <a:ext cx="288000" cy="18000"/>
            </a:xfrm>
            <a:prstGeom prst="rect">
              <a:avLst/>
            </a:prstGeom>
            <a:solidFill>
              <a:srgbClr val="EA5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>
                <a:spcBef>
                  <a:spcPct val="0"/>
                </a:spcBef>
                <a:spcAft>
                  <a:spcPct val="0"/>
                </a:spcAft>
              </a:pPr>
              <a:endParaRPr kumimoji="1" lang="zh-CN" altLang="en-US" kern="1200" dirty="0">
                <a:latin typeface="HYZhengYuan 55W" pitchFamily="18" charset="-122"/>
                <a:ea typeface="HYZhengYuan 55W" pitchFamily="18" charset="-122"/>
                <a:sym typeface="+mn-ea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02887" y="320671"/>
            <a:ext cx="1620957" cy="918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400" kern="1200" dirty="0">
                <a:solidFill>
                  <a:schemeClr val="bg1">
                    <a:lumMod val="75000"/>
                  </a:schemeClr>
                </a:solidFill>
                <a:latin typeface="HYZhengYuan 45W" pitchFamily="18" charset="-122"/>
                <a:ea typeface="HYZhengYuan 45W" pitchFamily="18" charset="-122"/>
                <a:cs typeface="+mn-cs"/>
                <a:sym typeface="+mn-ea"/>
              </a:rPr>
              <a:t>教学老师</a:t>
            </a:r>
            <a:endParaRPr kumimoji="1" lang="en-US" altLang="zh-CN" sz="1400" kern="1200" dirty="0">
              <a:solidFill>
                <a:schemeClr val="bg1">
                  <a:lumMod val="75000"/>
                </a:schemeClr>
              </a:solidFill>
              <a:latin typeface="HYZhengYuan 45W" pitchFamily="18" charset="-122"/>
              <a:ea typeface="HYZhengYuan 45W" pitchFamily="18" charset="-122"/>
              <a:cs typeface="+mn-cs"/>
              <a:sym typeface="+mn-ea"/>
            </a:endParaRPr>
          </a:p>
          <a:p>
            <a:pPr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kern="1200" dirty="0">
                <a:solidFill>
                  <a:srgbClr val="FF9300"/>
                </a:solidFill>
                <a:latin typeface="HYZhengYuan 65W" pitchFamily="18" charset="-122"/>
                <a:ea typeface="HYZhengYuan 65W" pitchFamily="18" charset="-122"/>
                <a:cs typeface="+mn-cs"/>
                <a:sym typeface="+mn-ea"/>
              </a:rPr>
              <a:t>任职要求</a:t>
            </a:r>
            <a:endParaRPr lang="zh-CN" altLang="en-US" sz="2800" kern="1200" dirty="0">
              <a:solidFill>
                <a:srgbClr val="FF9300"/>
              </a:solidFill>
              <a:latin typeface="HYZhengYuan 65W" pitchFamily="18" charset="-122"/>
              <a:ea typeface="HYZhengYuan 65W" pitchFamily="18" charset="-122"/>
              <a:cs typeface="+mn-cs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2887" y="6154226"/>
            <a:ext cx="1669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kumimoji="1" lang="en-GB" altLang="zh-CN" sz="1200" kern="1200" dirty="0" err="1">
                <a:solidFill>
                  <a:srgbClr val="EA5409"/>
                </a:solidFill>
                <a:latin typeface="Gotham Rounded Light" pitchFamily="2" charset="0"/>
                <a:ea typeface="HYZhengYuan 55W" pitchFamily="18" charset="-122"/>
                <a:cs typeface="+mn-cs"/>
                <a:sym typeface="+mn-ea"/>
              </a:rPr>
              <a:t>www.gaonengjia.cn</a:t>
            </a:r>
            <a:endParaRPr kumimoji="1" lang="en-GB" altLang="zh-CN" sz="1200" kern="1200" dirty="0" err="1">
              <a:solidFill>
                <a:srgbClr val="EA5409"/>
              </a:solidFill>
              <a:latin typeface="Gotham Rounded Light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723900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3435768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3"/>
            </p:custDataLst>
          </p:nvPr>
        </p:nvSpPr>
        <p:spPr>
          <a:xfrm>
            <a:off x="6147636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4"/>
            </p:custDataLst>
          </p:nvPr>
        </p:nvSpPr>
        <p:spPr>
          <a:xfrm>
            <a:off x="8859502" y="2980638"/>
            <a:ext cx="2608598" cy="29464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endParaRPr kumimoji="1" lang="zh-CN" altLang="en-US" kern="1200" dirty="0">
              <a:latin typeface="HYZhengYuan 55W" pitchFamily="18" charset="-122"/>
              <a:ea typeface="HYZhengYuan 55W" pitchFamily="18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1763543" y="3127834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01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4441748" y="3127834"/>
            <a:ext cx="596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02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7152815" y="3127834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03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9855063" y="3127834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kern="1200" dirty="0">
                <a:solidFill>
                  <a:schemeClr val="bg2"/>
                </a:solidFill>
                <a:latin typeface="Gotham Rounded Medium" panose="02000000000000000000" pitchFamily="2" charset="0"/>
                <a:ea typeface="HYZhengYuan 55W" pitchFamily="18" charset="-122"/>
                <a:cs typeface="+mn-cs"/>
                <a:sym typeface="+mn-ea"/>
              </a:rPr>
              <a:t>04</a:t>
            </a:r>
            <a:endParaRPr kumimoji="1" lang="en-US" altLang="zh-CN" sz="2400" kern="1200" dirty="0">
              <a:solidFill>
                <a:schemeClr val="bg2"/>
              </a:solidFill>
              <a:latin typeface="Gotham Rounded Medium" panose="02000000000000000000" pitchFamily="2" charset="0"/>
              <a:ea typeface="HYZhengYuan 55W" pitchFamily="18" charset="-122"/>
              <a:cs typeface="+mn-cs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892127" y="4160881"/>
            <a:ext cx="2272144" cy="10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热爱教育事业，喜欢孩子，对孩子有耐心，爱心和责任心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0"/>
            </p:custDataLst>
          </p:nvPr>
        </p:nvSpPr>
        <p:spPr>
          <a:xfrm>
            <a:off x="3600036" y="4158623"/>
            <a:ext cx="2280062" cy="69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具有较强的学习能力和良好的服务意识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1"/>
            </p:custDataLst>
          </p:nvPr>
        </p:nvSpPr>
        <p:spPr>
          <a:xfrm>
            <a:off x="6309603" y="4158623"/>
            <a:ext cx="2288132" cy="10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热衷于有挑战的销售工作，能在压力环境下有效地完成销售目标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2"/>
            </p:custDataLst>
          </p:nvPr>
        </p:nvSpPr>
        <p:spPr>
          <a:xfrm>
            <a:off x="9025246" y="4158623"/>
            <a:ext cx="226818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400"/>
              </a:lnSpc>
              <a:defRPr sz="1600">
                <a:solidFill>
                  <a:srgbClr val="FAB728"/>
                </a:solidFill>
                <a:latin typeface="HYZhengYuan 55W" pitchFamily="18" charset="-122"/>
                <a:ea typeface="HYZhengYuan 55W" pitchFamily="18" charset="-122"/>
              </a:defRPr>
            </a:lvl1pPr>
          </a:lstStyle>
          <a:p>
            <a:pPr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  <a:sym typeface="+mn-ea"/>
              </a:rPr>
              <a:t>大专及以上学历</a:t>
            </a:r>
            <a:endParaRPr lang="zh-CN" altLang="en-US" kern="1200" dirty="0">
              <a:solidFill>
                <a:schemeClr val="tx1">
                  <a:lumMod val="65000"/>
                  <a:lumOff val="35000"/>
                </a:schemeClr>
              </a:solidFill>
              <a:cs typeface="+mn-cs"/>
              <a:sym typeface="+mn-ea"/>
            </a:endParaRP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88070" y="548640"/>
            <a:ext cx="2686685" cy="407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  <p:bldP spid="27" grpId="0" bldLvl="0" animBg="1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文本框 14"/>
          <p:cNvSpPr txBox="1"/>
          <p:nvPr/>
        </p:nvSpPr>
        <p:spPr>
          <a:xfrm>
            <a:off x="648606" y="320671"/>
            <a:ext cx="1526541" cy="9438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lnSpc>
                <a:spcPts val="3200"/>
              </a:lnSpc>
              <a:defRPr sz="1400">
                <a:solidFill>
                  <a:srgbClr val="BFBFBF"/>
                </a:solidFill>
                <a:latin typeface="HYZhengYuan 45W"/>
                <a:ea typeface="HYZhengYuan 45W"/>
                <a:cs typeface="HYZhengYuan 45W"/>
                <a:sym typeface="HYZhengYuan 45W"/>
              </a:defRPr>
            </a:pPr>
            <a:r>
              <a:t>Salary Standard</a:t>
            </a:r>
          </a:p>
          <a:p>
            <a:pPr>
              <a:lnSpc>
                <a:spcPts val="3200"/>
              </a:lnSpc>
              <a:defRPr sz="2800">
                <a:solidFill>
                  <a:srgbClr val="EB5409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pPr>
            <a:r>
              <a:t>工资标准</a:t>
            </a:r>
          </a:p>
        </p:txBody>
      </p:sp>
      <p:sp>
        <p:nvSpPr>
          <p:cNvPr id="212" name="圆角矩形 16"/>
          <p:cNvSpPr/>
          <p:nvPr/>
        </p:nvSpPr>
        <p:spPr>
          <a:xfrm>
            <a:off x="1055999" y="2859718"/>
            <a:ext cx="10080002" cy="2880001"/>
          </a:xfrm>
          <a:prstGeom prst="roundRect">
            <a:avLst>
              <a:gd name="adj" fmla="val 5462"/>
            </a:avLst>
          </a:prstGeom>
          <a:ln w="25400">
            <a:solidFill>
              <a:srgbClr val="EB5409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grpSp>
        <p:nvGrpSpPr>
          <p:cNvPr id="216" name="组合 17"/>
          <p:cNvGrpSpPr/>
          <p:nvPr/>
        </p:nvGrpSpPr>
        <p:grpSpPr>
          <a:xfrm>
            <a:off x="4351269" y="3323935"/>
            <a:ext cx="3729990" cy="1532881"/>
            <a:chOff x="566842" y="0"/>
            <a:chExt cx="3729989" cy="1532879"/>
          </a:xfrm>
        </p:grpSpPr>
        <p:sp>
          <p:nvSpPr>
            <p:cNvPr id="213" name="文本框 18"/>
            <p:cNvSpPr txBox="1"/>
            <p:nvPr/>
          </p:nvSpPr>
          <p:spPr>
            <a:xfrm>
              <a:off x="1719356" y="0"/>
              <a:ext cx="1424941" cy="561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600">
                  <a:solidFill>
                    <a:srgbClr val="EB5409"/>
                  </a:solidFill>
                  <a:latin typeface="HYZhengYuan 65W"/>
                  <a:ea typeface="HYZhengYuan 65W"/>
                  <a:cs typeface="HYZhengYuan 65W"/>
                  <a:sym typeface="HYZhengYuan 65W"/>
                </a:defRPr>
              </a:lvl1pPr>
            </a:lstStyle>
            <a:p>
              <a:r>
                <a:t>课程顾问</a:t>
              </a:r>
            </a:p>
          </p:txBody>
        </p:sp>
        <p:sp>
          <p:nvSpPr>
            <p:cNvPr id="214" name="文本框 19"/>
            <p:cNvSpPr txBox="1"/>
            <p:nvPr/>
          </p:nvSpPr>
          <p:spPr>
            <a:xfrm>
              <a:off x="566842" y="1186804"/>
              <a:ext cx="3729989" cy="3460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lnSpc>
                  <a:spcPts val="2000"/>
                </a:lnSpc>
                <a:defRPr sz="2400">
                  <a:solidFill>
                    <a:srgbClr val="595959"/>
                  </a:solidFill>
                  <a:latin typeface="HYZhengYuan 65W"/>
                  <a:ea typeface="HYZhengYuan 65W"/>
                  <a:cs typeface="HYZhengYuan 65W"/>
                  <a:sym typeface="HYZhengYuan 65W"/>
                </a:defRPr>
              </a:pPr>
              <a:r>
                <a:rPr lang="zh-CN"/>
                <a:t>底薪</a:t>
              </a:r>
              <a:r>
                <a:t> +  奖金  +  提供住宿</a:t>
              </a:r>
            </a:p>
          </p:txBody>
        </p:sp>
        <p:sp>
          <p:nvSpPr>
            <p:cNvPr id="215" name="矩形 20"/>
            <p:cNvSpPr/>
            <p:nvPr/>
          </p:nvSpPr>
          <p:spPr>
            <a:xfrm>
              <a:off x="2287825" y="578389"/>
              <a:ext cx="288001" cy="18001"/>
            </a:xfrm>
            <a:prstGeom prst="rect">
              <a:avLst/>
            </a:prstGeom>
            <a:solidFill>
              <a:srgbClr val="EB540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HYZhengYuan 55W"/>
                  <a:ea typeface="HYZhengYuan 55W"/>
                  <a:cs typeface="HYZhengYuan 55W"/>
                  <a:sym typeface="HYZhengYuan 55W"/>
                </a:defRPr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160010" y="4005580"/>
            <a:ext cx="4064000" cy="27686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综合薪水</a:t>
            </a:r>
            <a:r>
              <a:rPr kumimoji="0" lang="en-US" altLang="zh-CN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5000-8000</a:t>
            </a:r>
            <a:endParaRPr kumimoji="0" lang="en-US" altLang="zh-CN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" name="图片 2" descr="魔萨标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03970" y="600710"/>
            <a:ext cx="2534285" cy="384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1" animBg="1" advAuto="0"/>
      <p:bldP spid="216" grpId="3" bldLvl="0" animBg="1" advAuto="0"/>
      <p:bldP spid="212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组合 21"/>
          <p:cNvGrpSpPr/>
          <p:nvPr/>
        </p:nvGrpSpPr>
        <p:grpSpPr>
          <a:xfrm>
            <a:off x="648606" y="1574201"/>
            <a:ext cx="2809775" cy="481196"/>
            <a:chOff x="0" y="0"/>
            <a:chExt cx="2809773" cy="481194"/>
          </a:xfrm>
        </p:grpSpPr>
        <p:sp>
          <p:nvSpPr>
            <p:cNvPr id="218" name="文本框 22"/>
            <p:cNvSpPr txBox="1"/>
            <p:nvPr/>
          </p:nvSpPr>
          <p:spPr>
            <a:xfrm>
              <a:off x="0" y="49394"/>
              <a:ext cx="2809774" cy="431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lnSpc>
                  <a:spcPts val="1300"/>
                </a:lnSpc>
                <a:defRPr sz="1000">
                  <a:solidFill>
                    <a:srgbClr val="A6A6A6"/>
                  </a:solidFill>
                  <a:latin typeface="Gotham Rounded Light"/>
                  <a:ea typeface="Gotham Rounded Light"/>
                  <a:cs typeface="Gotham Rounded Light"/>
                  <a:sym typeface="Gotham Rounded Light"/>
                </a:defRPr>
              </a:pPr>
              <a:r>
                <a:t>LEARNING ENGLISH AS A MOTHER TONGUE</a:t>
              </a:r>
            </a:p>
            <a:p>
              <a:pPr>
                <a:lnSpc>
                  <a:spcPts val="1300"/>
                </a:lnSpc>
                <a:defRPr sz="1000">
                  <a:solidFill>
                    <a:srgbClr val="A6A6A6"/>
                  </a:solidFill>
                  <a:latin typeface="HYZhengYuan 45W"/>
                  <a:ea typeface="HYZhengYuan 45W"/>
                  <a:cs typeface="HYZhengYuan 45W"/>
                  <a:sym typeface="HYZhengYuan 45W"/>
                </a:defRPr>
              </a:pPr>
              <a:r>
                <a:t>像学母语一样学英语</a:t>
              </a:r>
            </a:p>
          </p:txBody>
        </p:sp>
        <p:sp>
          <p:nvSpPr>
            <p:cNvPr id="219" name="矩形 23"/>
            <p:cNvSpPr/>
            <p:nvPr/>
          </p:nvSpPr>
          <p:spPr>
            <a:xfrm>
              <a:off x="48486" y="0"/>
              <a:ext cx="288001" cy="18001"/>
            </a:xfrm>
            <a:prstGeom prst="rect">
              <a:avLst/>
            </a:prstGeom>
            <a:solidFill>
              <a:srgbClr val="EA540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HYZhengYuan 55W"/>
                  <a:ea typeface="HYZhengYuan 55W"/>
                  <a:cs typeface="HYZhengYuan 55W"/>
                  <a:sym typeface="HYZhengYuan 55W"/>
                </a:defRPr>
              </a:pPr>
            </a:p>
          </p:txBody>
        </p:sp>
      </p:grpSp>
      <p:sp>
        <p:nvSpPr>
          <p:cNvPr id="221" name="文本框 24"/>
          <p:cNvSpPr txBox="1"/>
          <p:nvPr/>
        </p:nvSpPr>
        <p:spPr>
          <a:xfrm>
            <a:off x="648606" y="320671"/>
            <a:ext cx="1526541" cy="9438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lnSpc>
                <a:spcPts val="3200"/>
              </a:lnSpc>
              <a:defRPr sz="1400">
                <a:solidFill>
                  <a:srgbClr val="BFBFBF"/>
                </a:solidFill>
                <a:latin typeface="HYZhengYuan 45W"/>
                <a:ea typeface="HYZhengYuan 45W"/>
                <a:cs typeface="HYZhengYuan 45W"/>
                <a:sym typeface="HYZhengYuan 45W"/>
              </a:defRPr>
            </a:pPr>
            <a:r>
              <a:t>Promotion</a:t>
            </a:r>
          </a:p>
          <a:p>
            <a:pPr>
              <a:lnSpc>
                <a:spcPts val="3200"/>
              </a:lnSpc>
              <a:defRPr sz="2800">
                <a:solidFill>
                  <a:srgbClr val="00B0F0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pPr>
            <a:r>
              <a:t>发展通道</a:t>
            </a:r>
          </a:p>
        </p:txBody>
      </p:sp>
      <p:sp>
        <p:nvSpPr>
          <p:cNvPr id="223" name="圆角矩形 26"/>
          <p:cNvSpPr/>
          <p:nvPr/>
        </p:nvSpPr>
        <p:spPr>
          <a:xfrm rot="16200000">
            <a:off x="4669954" y="-1075599"/>
            <a:ext cx="2880001" cy="10767601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24" name="文本框 27"/>
          <p:cNvSpPr txBox="1"/>
          <p:nvPr/>
        </p:nvSpPr>
        <p:spPr>
          <a:xfrm>
            <a:off x="999916" y="3831147"/>
            <a:ext cx="1342866" cy="95313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rPr lang="zh-CN">
                <a:ea typeface="宋体" panose="02010600030101010101" pitchFamily="2" charset="-122"/>
              </a:rPr>
              <a:t>招生</a:t>
            </a:r>
            <a:endParaRPr lang="zh-CN">
              <a:ea typeface="宋体" panose="02010600030101010101" pitchFamily="2" charset="-122"/>
            </a:endParaRPr>
          </a:p>
          <a:p>
            <a:pPr algn="ctr">
              <a:defRPr sz="2800"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顾问</a:t>
            </a:r>
          </a:p>
        </p:txBody>
      </p:sp>
      <p:sp>
        <p:nvSpPr>
          <p:cNvPr id="225" name="文本框 28"/>
          <p:cNvSpPr txBox="1"/>
          <p:nvPr/>
        </p:nvSpPr>
        <p:spPr>
          <a:xfrm>
            <a:off x="9702979" y="4046589"/>
            <a:ext cx="1445335" cy="599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t>合伙人</a:t>
            </a:r>
          </a:p>
        </p:txBody>
      </p:sp>
      <p:sp>
        <p:nvSpPr>
          <p:cNvPr id="226" name="矩形 21"/>
          <p:cNvSpPr/>
          <p:nvPr/>
        </p:nvSpPr>
        <p:spPr>
          <a:xfrm rot="16200000">
            <a:off x="7486740" y="3244059"/>
            <a:ext cx="2160001" cy="2128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B0F0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27" name="矩形 21"/>
          <p:cNvSpPr/>
          <p:nvPr/>
        </p:nvSpPr>
        <p:spPr>
          <a:xfrm rot="16200000">
            <a:off x="6222534" y="3244058"/>
            <a:ext cx="2160001" cy="2128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B0F0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28" name="矩形 21"/>
          <p:cNvSpPr/>
          <p:nvPr/>
        </p:nvSpPr>
        <p:spPr>
          <a:xfrm rot="16200000">
            <a:off x="5107380" y="3417201"/>
            <a:ext cx="2160001" cy="178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B0F0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29" name="矩形 21"/>
          <p:cNvSpPr/>
          <p:nvPr/>
        </p:nvSpPr>
        <p:spPr>
          <a:xfrm rot="16200000">
            <a:off x="3729478" y="3417201"/>
            <a:ext cx="2160001" cy="178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B0F0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30" name="矩形 21"/>
          <p:cNvSpPr/>
          <p:nvPr/>
        </p:nvSpPr>
        <p:spPr>
          <a:xfrm rot="16200000">
            <a:off x="2311629" y="3417199"/>
            <a:ext cx="2160000" cy="1782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FFFFF"/>
          </a:solidFill>
          <a:ln w="6350">
            <a:solidFill>
              <a:srgbClr val="00B0F0"/>
            </a:solidFill>
            <a:miter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</a:p>
        </p:txBody>
      </p:sp>
      <p:sp>
        <p:nvSpPr>
          <p:cNvPr id="231" name="文本框 34"/>
          <p:cNvSpPr txBox="1"/>
          <p:nvPr/>
        </p:nvSpPr>
        <p:spPr>
          <a:xfrm>
            <a:off x="2670773" y="3892701"/>
            <a:ext cx="1445335" cy="82994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见习</a:t>
            </a:r>
          </a:p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rPr lang="zh-CN">
                <a:ea typeface="宋体" panose="02010600030101010101" pitchFamily="2" charset="-122"/>
              </a:rPr>
              <a:t>招生</a:t>
            </a:r>
            <a:r>
              <a:t>顾问</a:t>
            </a:r>
          </a:p>
        </p:txBody>
      </p:sp>
      <p:sp>
        <p:nvSpPr>
          <p:cNvPr id="232" name="文本框 35"/>
          <p:cNvSpPr txBox="1"/>
          <p:nvPr/>
        </p:nvSpPr>
        <p:spPr>
          <a:xfrm>
            <a:off x="4249859" y="3892701"/>
            <a:ext cx="1445336" cy="82994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优秀</a:t>
            </a:r>
          </a:p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rPr lang="zh-CN">
                <a:ea typeface="宋体" panose="02010600030101010101" pitchFamily="2" charset="-122"/>
              </a:rPr>
              <a:t>招生</a:t>
            </a:r>
            <a:r>
              <a:t>顾问</a:t>
            </a:r>
          </a:p>
        </p:txBody>
      </p:sp>
      <p:sp>
        <p:nvSpPr>
          <p:cNvPr id="233" name="文本框 36"/>
          <p:cNvSpPr txBox="1"/>
          <p:nvPr/>
        </p:nvSpPr>
        <p:spPr>
          <a:xfrm>
            <a:off x="5621959" y="4077368"/>
            <a:ext cx="1445336" cy="510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lvl1pPr>
          </a:lstStyle>
          <a:p>
            <a:r>
              <a:t>菁 英</a:t>
            </a:r>
          </a:p>
        </p:txBody>
      </p:sp>
      <p:sp>
        <p:nvSpPr>
          <p:cNvPr id="234" name="文本框 37"/>
          <p:cNvSpPr txBox="1"/>
          <p:nvPr/>
        </p:nvSpPr>
        <p:spPr>
          <a:xfrm>
            <a:off x="6987815" y="4077368"/>
            <a:ext cx="1445335" cy="510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lvl1pPr>
          </a:lstStyle>
          <a:p>
            <a:r>
              <a:t>课组长</a:t>
            </a:r>
          </a:p>
        </p:txBody>
      </p:sp>
      <p:sp>
        <p:nvSpPr>
          <p:cNvPr id="235" name="文本框 38"/>
          <p:cNvSpPr txBox="1"/>
          <p:nvPr/>
        </p:nvSpPr>
        <p:spPr>
          <a:xfrm>
            <a:off x="8149828" y="3892701"/>
            <a:ext cx="1445335" cy="9296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招生</a:t>
            </a:r>
          </a:p>
          <a:p>
            <a:pPr algn="ctr">
              <a:defRPr sz="2400">
                <a:solidFill>
                  <a:srgbClr val="00B0F0"/>
                </a:solidFill>
                <a:latin typeface="HYZhengYuan 55W"/>
                <a:ea typeface="HYZhengYuan 55W"/>
                <a:cs typeface="HYZhengYuan 55W"/>
                <a:sym typeface="HYZhengYuan 55W"/>
              </a:defRPr>
            </a:pPr>
            <a:r>
              <a:t>主管</a:t>
            </a:r>
          </a:p>
        </p:txBody>
      </p:sp>
      <p:pic>
        <p:nvPicPr>
          <p:cNvPr id="2" name="图片 1" descr="魔萨标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07755" y="418465"/>
            <a:ext cx="3094990" cy="468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49"/>
                            </p:stCondLst>
                            <p:childTnLst>
                              <p:par>
                                <p:cTn id="18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49"/>
                            </p:stCondLst>
                            <p:childTnLst>
                              <p:par>
                                <p:cTn id="23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50"/>
                            </p:stCondLst>
                            <p:childTnLst>
                              <p:par>
                                <p:cTn id="43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99"/>
                            </p:stCondLst>
                            <p:childTnLst>
                              <p:par>
                                <p:cTn id="48" presetID="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50"/>
                            </p:stCondLst>
                            <p:childTnLst>
                              <p:par>
                                <p:cTn id="58" presetID="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8" fill="hold" grpId="13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indefinite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2" presetClass="entr" presetSubtype="8" fill="hold" grpId="1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800"/>
                            </p:stCondLst>
                            <p:childTnLst>
                              <p:par>
                                <p:cTn id="73" presetID="2" presetClass="entr" presetSubtype="8" fill="hold" grpId="15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indefinite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8" animBg="1" advAuto="0"/>
      <p:bldP spid="229" grpId="7" animBg="1" advAuto="0"/>
      <p:bldP spid="234" grpId="12" animBg="1" advAuto="0"/>
      <p:bldP spid="227" grpId="11" animBg="1" advAuto="0"/>
      <p:bldP spid="226" grpId="13" animBg="1" advAuto="0"/>
      <p:bldP spid="230" grpId="5" animBg="1" advAuto="0"/>
      <p:bldP spid="220" grpId="2" animBg="1" advAuto="0"/>
      <p:bldP spid="231" grpId="6" animBg="1" advAuto="0"/>
      <p:bldP spid="221" grpId="1" animBg="1" advAuto="0"/>
      <p:bldP spid="233" grpId="10" animBg="1" advAuto="0"/>
      <p:bldP spid="224" grpId="4" animBg="1" advAuto="0"/>
      <p:bldP spid="228" grpId="9" animBg="1" advAuto="0"/>
      <p:bldP spid="235" grpId="14" animBg="1" advAuto="0"/>
      <p:bldP spid="223" grpId="3" animBg="1" advAuto="0"/>
      <p:bldP spid="225" grpId="1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文本框 2"/>
          <p:cNvSpPr txBox="1"/>
          <p:nvPr/>
        </p:nvSpPr>
        <p:spPr>
          <a:xfrm>
            <a:off x="5306908" y="194860"/>
            <a:ext cx="141740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E7E6E6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6452870" y="5758180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71495" y="989965"/>
            <a:ext cx="6096000" cy="11099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no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师训营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杭州站</a:t>
            </a:r>
            <a:endParaRPr kumimoji="0" lang="zh-CN" altLang="en-US" sz="40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2" name="内容占位符 1"/>
          <p:cNvSpPr/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1000663003508790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1593215"/>
            <a:ext cx="4695190" cy="4331335"/>
          </a:xfrm>
          <a:prstGeom prst="rect">
            <a:avLst/>
          </a:prstGeom>
        </p:spPr>
      </p:pic>
      <p:pic>
        <p:nvPicPr>
          <p:cNvPr id="6" name="图片 5" descr="6428963917079662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695" y="2050415"/>
            <a:ext cx="3046095" cy="3489325"/>
          </a:xfrm>
          <a:prstGeom prst="rect">
            <a:avLst/>
          </a:prstGeom>
        </p:spPr>
      </p:pic>
      <p:pic>
        <p:nvPicPr>
          <p:cNvPr id="7" name="图片 6" descr="9113326867456449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688070" y="2625725"/>
            <a:ext cx="2908300" cy="2532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文本框 2"/>
          <p:cNvSpPr txBox="1"/>
          <p:nvPr/>
        </p:nvSpPr>
        <p:spPr>
          <a:xfrm>
            <a:off x="5306908" y="194860"/>
            <a:ext cx="141740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E7E6E6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6452870" y="5758180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71495" y="989965"/>
            <a:ext cx="6096000" cy="11099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no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师训营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宁波站</a:t>
            </a:r>
            <a:endParaRPr kumimoji="0" lang="zh-CN" altLang="en-US" sz="40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2" name="内容占位符 1"/>
          <p:cNvSpPr/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3746265833570130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" y="1701165"/>
            <a:ext cx="6566535" cy="4377690"/>
          </a:xfrm>
          <a:prstGeom prst="rect">
            <a:avLst/>
          </a:prstGeom>
        </p:spPr>
      </p:pic>
      <p:pic>
        <p:nvPicPr>
          <p:cNvPr id="8" name="图片 7" descr="1864839010790983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5830" y="2205355"/>
            <a:ext cx="4077970" cy="3058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wecom-temp-12e9edfa47adfd49220d8e49f5fb98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1665" y="389255"/>
            <a:ext cx="4657725" cy="3494405"/>
          </a:xfrm>
          <a:prstGeom prst="rect">
            <a:avLst/>
          </a:prstGeom>
        </p:spPr>
      </p:pic>
      <p:pic>
        <p:nvPicPr>
          <p:cNvPr id="132" name="图形 11" descr="图形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4" name="图片 3" descr="wecom-temp-db92b46850ef856d994ac8670bd50c5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0" y="389255"/>
            <a:ext cx="5486400" cy="4114800"/>
          </a:xfrm>
          <a:prstGeom prst="rect">
            <a:avLst/>
          </a:prstGeom>
        </p:spPr>
      </p:pic>
      <p:sp>
        <p:nvSpPr>
          <p:cNvPr id="5" name="文本框 18"/>
          <p:cNvSpPr txBox="1"/>
          <p:nvPr/>
        </p:nvSpPr>
        <p:spPr>
          <a:xfrm>
            <a:off x="992505" y="5758180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pic>
        <p:nvPicPr>
          <p:cNvPr id="8" name="图片 7" descr="wecom-temp-c2868672bfad0ce62fd6b2d8758c1c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890" y="2922270"/>
            <a:ext cx="4423410" cy="3630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2" bldLvl="0" animBg="1" advAuto="0"/>
      <p:bldP spid="5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7637145" y="5307965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pic>
        <p:nvPicPr>
          <p:cNvPr id="2" name="图片 1" descr="5015905876095670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10" y="621030"/>
            <a:ext cx="5153660" cy="2733040"/>
          </a:xfrm>
          <a:prstGeom prst="rect">
            <a:avLst/>
          </a:prstGeom>
        </p:spPr>
      </p:pic>
      <p:pic>
        <p:nvPicPr>
          <p:cNvPr id="3" name="图片 2" descr="62238435499605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665" y="3573145"/>
            <a:ext cx="5126355" cy="2774950"/>
          </a:xfrm>
          <a:prstGeom prst="rect">
            <a:avLst/>
          </a:prstGeom>
        </p:spPr>
      </p:pic>
      <p:pic>
        <p:nvPicPr>
          <p:cNvPr id="4" name="图片 3" descr="7005782022399631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70" y="1268730"/>
            <a:ext cx="3781425" cy="5044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3180" y="549275"/>
            <a:ext cx="4766945" cy="5829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no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日常消防培训</a:t>
            </a: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9564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7637145" y="5307965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15640" y="620395"/>
            <a:ext cx="6096000" cy="6153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我们的团队（团队活动）</a:t>
            </a:r>
            <a:endParaRPr kumimoji="0" lang="zh-CN" altLang="en-US" sz="40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5" name="内容占位符 4"/>
          <p:cNvSpPr/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4756580085552629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1226185"/>
            <a:ext cx="5252085" cy="5252085"/>
          </a:xfrm>
          <a:prstGeom prst="rect">
            <a:avLst/>
          </a:prstGeom>
        </p:spPr>
      </p:pic>
      <p:pic>
        <p:nvPicPr>
          <p:cNvPr id="7" name="图片 6" descr="104183666528812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16990"/>
            <a:ext cx="2898775" cy="3867785"/>
          </a:xfrm>
          <a:prstGeom prst="rect">
            <a:avLst/>
          </a:prstGeom>
        </p:spPr>
      </p:pic>
      <p:pic>
        <p:nvPicPr>
          <p:cNvPr id="8" name="图片 7" descr="2891989723743345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550" y="4149090"/>
            <a:ext cx="1957705" cy="2612390"/>
          </a:xfrm>
          <a:prstGeom prst="rect">
            <a:avLst/>
          </a:prstGeom>
        </p:spPr>
      </p:pic>
      <p:pic>
        <p:nvPicPr>
          <p:cNvPr id="9" name="图片 8" descr="2186559119515602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2260" y="908685"/>
            <a:ext cx="2289810" cy="3055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55" y="5660849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7637145" y="5307965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pic>
        <p:nvPicPr>
          <p:cNvPr id="4" name="内容占位符 3" descr="fc50b8dcc0159e745c61af95af8593e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3570" y="1149985"/>
            <a:ext cx="3004820" cy="4695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43885" y="548640"/>
            <a:ext cx="6096000" cy="5537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我们的团队（团队活动）</a:t>
            </a: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pic>
        <p:nvPicPr>
          <p:cNvPr id="5" name="图片 4" descr="309599327400884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630" y="1052830"/>
            <a:ext cx="6437630" cy="4828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55" y="5660849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0" name="文本框 18"/>
          <p:cNvSpPr txBox="1"/>
          <p:nvPr/>
        </p:nvSpPr>
        <p:spPr>
          <a:xfrm>
            <a:off x="7637145" y="5307965"/>
            <a:ext cx="3696970" cy="5016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ts val="3200"/>
              </a:lnSpc>
              <a:defRPr sz="4000">
                <a:solidFill>
                  <a:srgbClr val="003A7C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lvl1pPr>
          </a:lstStyle>
          <a:p>
            <a:r>
              <a:rPr lang="zh-CN" sz="4400">
                <a:solidFill>
                  <a:schemeClr val="bg1"/>
                </a:solidFill>
              </a:rPr>
              <a:t>团队建设</a:t>
            </a:r>
            <a:endParaRPr lang="zh-CN" sz="4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43885" y="548640"/>
            <a:ext cx="6096000" cy="5537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我们的团队（团队活动）</a:t>
            </a: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2" name="内容占位符 1"/>
          <p:cNvSpPr/>
          <p:nvPr>
            <p:ph idx="1"/>
            <p:custDataLst>
              <p:tags r:id="rId2"/>
            </p:custDataLst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pic>
        <p:nvPicPr>
          <p:cNvPr id="6" name="图片 5" descr="4637972367038608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1268730"/>
            <a:ext cx="5387340" cy="2077720"/>
          </a:xfrm>
          <a:prstGeom prst="rect">
            <a:avLst/>
          </a:prstGeom>
        </p:spPr>
      </p:pic>
      <p:pic>
        <p:nvPicPr>
          <p:cNvPr id="7" name="图片 6" descr="3490477788067496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025" y="3512820"/>
            <a:ext cx="3665220" cy="2748280"/>
          </a:xfrm>
          <a:prstGeom prst="rect">
            <a:avLst/>
          </a:prstGeom>
        </p:spPr>
      </p:pic>
      <p:pic>
        <p:nvPicPr>
          <p:cNvPr id="8" name="图片 7" descr="4606758169281959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1268730"/>
            <a:ext cx="5877560" cy="5375275"/>
          </a:xfrm>
          <a:prstGeom prst="rect">
            <a:avLst/>
          </a:prstGeom>
        </p:spPr>
      </p:pic>
      <p:pic>
        <p:nvPicPr>
          <p:cNvPr id="9" name="图片 8" descr="6910630993509305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780" y="3573145"/>
            <a:ext cx="2919095" cy="2919095"/>
          </a:xfrm>
          <a:prstGeom prst="rect">
            <a:avLst/>
          </a:prstGeom>
        </p:spPr>
      </p:pic>
      <p:pic>
        <p:nvPicPr>
          <p:cNvPr id="10" name="图片 9" descr="7468751833400295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7755" y="3512820"/>
            <a:ext cx="2489200" cy="3131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  <p:bldP spid="140" grpId="1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8929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1577975" y="260985"/>
            <a:ext cx="2276475" cy="3689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鹿城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校区展示</a:t>
            </a:r>
            <a:endParaRPr kumimoji="0" lang="zh-CN" altLang="en-US" sz="2400" b="1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pic>
        <p:nvPicPr>
          <p:cNvPr id="6" name="图片 5" descr="2830503953001902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" y="621030"/>
            <a:ext cx="6216015" cy="2973705"/>
          </a:xfrm>
          <a:prstGeom prst="rect">
            <a:avLst/>
          </a:prstGeom>
        </p:spPr>
      </p:pic>
      <p:pic>
        <p:nvPicPr>
          <p:cNvPr id="8" name="图片 7" descr="1882238570795934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95" y="3716655"/>
            <a:ext cx="6189980" cy="3033395"/>
          </a:xfrm>
          <a:prstGeom prst="rect">
            <a:avLst/>
          </a:prstGeom>
        </p:spPr>
      </p:pic>
      <p:pic>
        <p:nvPicPr>
          <p:cNvPr id="9" name="图片 8" descr="鹿城走廊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35" y="692785"/>
            <a:ext cx="4401185" cy="5871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8929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1577975" y="260985"/>
            <a:ext cx="2276475" cy="3689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龙湾校区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展示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pic>
        <p:nvPicPr>
          <p:cNvPr id="2" name="图片 1" descr="728468047992912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836930"/>
            <a:ext cx="4482465" cy="5979795"/>
          </a:xfrm>
          <a:prstGeom prst="rect">
            <a:avLst/>
          </a:prstGeom>
        </p:spPr>
      </p:pic>
      <p:pic>
        <p:nvPicPr>
          <p:cNvPr id="3" name="图片 2" descr="5080525569615818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235" y="188595"/>
            <a:ext cx="6263640" cy="6454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形 8" descr="图形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5538929"/>
            <a:ext cx="10800000" cy="9383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文本框 6"/>
          <p:cNvSpPr txBox="1"/>
          <p:nvPr/>
        </p:nvSpPr>
        <p:spPr>
          <a:xfrm>
            <a:off x="1577975" y="260985"/>
            <a:ext cx="2276475" cy="3689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 upright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乐清校区</a:t>
            </a:r>
            <a:r>
              <a:rPr kumimoji="0" lang="zh-CN" altLang="en-US" sz="2400" b="1" i="0" u="none" strike="noStrike" cap="none" spc="0" normalizeH="0" baseline="0">
                <a:ln>
                  <a:noFill/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展示</a:t>
            </a:r>
            <a:endParaRPr kumimoji="0" lang="zh-CN" altLang="en-US" sz="2400" b="1" i="0" u="none" strike="noStrike" cap="none" spc="0" normalizeH="0" baseline="0">
              <a:ln>
                <a:noFill/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Calibri" panose="020F0502020204030204"/>
              <a:ea typeface="Calibri" panose="020F0502020204030204"/>
              <a:cs typeface="Calibri" panose="020F0502020204030204"/>
              <a:sym typeface="+mn-ea"/>
            </a:endParaRPr>
          </a:p>
        </p:txBody>
      </p:sp>
      <p:pic>
        <p:nvPicPr>
          <p:cNvPr id="2" name="图片 1" descr="137003676748033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35" y="692785"/>
            <a:ext cx="4661535" cy="5943600"/>
          </a:xfrm>
          <a:prstGeom prst="rect">
            <a:avLst/>
          </a:prstGeom>
        </p:spPr>
      </p:pic>
      <p:pic>
        <p:nvPicPr>
          <p:cNvPr id="3" name="图片 2" descr="8872489503617644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675" y="3429000"/>
            <a:ext cx="6820535" cy="3206750"/>
          </a:xfrm>
          <a:prstGeom prst="rect">
            <a:avLst/>
          </a:prstGeom>
        </p:spPr>
      </p:pic>
      <p:pic>
        <p:nvPicPr>
          <p:cNvPr id="4" name="图片 3" descr="5715768938124361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315" y="476885"/>
            <a:ext cx="3479800" cy="2875915"/>
          </a:xfrm>
          <a:prstGeom prst="rect">
            <a:avLst/>
          </a:prstGeom>
        </p:spPr>
      </p:pic>
      <p:pic>
        <p:nvPicPr>
          <p:cNvPr id="5" name="图片 4" descr="45869943261174067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1765" y="476885"/>
            <a:ext cx="3272155" cy="2846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0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2" bldLvl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文本框 37"/>
          <p:cNvSpPr txBox="1"/>
          <p:nvPr/>
        </p:nvSpPr>
        <p:spPr>
          <a:xfrm>
            <a:off x="3650932" y="1878191"/>
            <a:ext cx="4890136" cy="11582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6000">
                <a:solidFill>
                  <a:srgbClr val="92D050"/>
                </a:solidFill>
                <a:latin typeface="HYZhengYuan 65W"/>
                <a:ea typeface="HYZhengYuan 65W"/>
                <a:cs typeface="HYZhengYuan 65W"/>
                <a:sym typeface="HYZhengYuan 65W"/>
              </a:defRPr>
            </a:pPr>
            <a:r>
              <a:t>欢</a:t>
            </a:r>
            <a:r>
              <a:rPr>
                <a:solidFill>
                  <a:srgbClr val="FAB728"/>
                </a:solidFill>
              </a:rPr>
              <a:t>迎</a:t>
            </a:r>
            <a:r>
              <a:rPr>
                <a:solidFill>
                  <a:srgbClr val="00B0F0"/>
                </a:solidFill>
              </a:rPr>
              <a:t>加</a:t>
            </a:r>
            <a:r>
              <a:rPr>
                <a:solidFill>
                  <a:srgbClr val="EB5409"/>
                </a:solidFill>
              </a:rPr>
              <a:t>入</a:t>
            </a:r>
            <a:r>
              <a:t>我</a:t>
            </a:r>
            <a:r>
              <a:rPr>
                <a:solidFill>
                  <a:srgbClr val="FAB728"/>
                </a:solidFill>
              </a:rPr>
              <a:t>们</a:t>
            </a:r>
            <a:endParaRPr>
              <a:solidFill>
                <a:srgbClr val="FAB728"/>
              </a:solidFill>
            </a:endParaRPr>
          </a:p>
        </p:txBody>
      </p:sp>
      <p:pic>
        <p:nvPicPr>
          <p:cNvPr id="238" name="图形 5" descr="图形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00" y="299451"/>
            <a:ext cx="10800000" cy="9383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39" name="文本框 6"/>
          <p:cNvSpPr txBox="1"/>
          <p:nvPr/>
        </p:nvSpPr>
        <p:spPr>
          <a:xfrm>
            <a:off x="4095115" y="3096895"/>
            <a:ext cx="4001770" cy="86042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noAutofit/>
          </a:bodyPr>
          <a:lstStyle/>
          <a:p>
            <a:pPr algn="ctr">
              <a:lnSpc>
                <a:spcPts val="2000"/>
              </a:lnSpc>
              <a:defRPr sz="2800">
                <a:solidFill>
                  <a:srgbClr val="FFFFFF"/>
                </a:solidFill>
                <a:latin typeface="HYZhengYuan 45W"/>
                <a:ea typeface="HYZhengYuan 45W"/>
                <a:cs typeface="HYZhengYuan 45W"/>
                <a:sym typeface="HYZhengYuan 45W"/>
              </a:defRPr>
            </a:pPr>
            <a:r>
              <a:rPr lang="zh-CN"/>
              <a:t>魔萨素质教育</a:t>
            </a:r>
            <a:r>
              <a:t>成长中心</a:t>
            </a:r>
          </a:p>
          <a:p>
            <a:pPr algn="ctr">
              <a:lnSpc>
                <a:spcPts val="2000"/>
              </a:lnSpc>
              <a:defRPr sz="1000">
                <a:solidFill>
                  <a:srgbClr val="FFFFFF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pPr>
            <a:r>
              <a:rPr lang="en-US"/>
              <a:t> </a:t>
            </a:r>
            <a:r>
              <a:rPr lang="en-US" sz="2000" b="1"/>
              <a:t>18968937027</a:t>
            </a:r>
            <a:endParaRPr lang="en-US" sz="2000" b="1"/>
          </a:p>
        </p:txBody>
      </p:sp>
      <p:sp>
        <p:nvSpPr>
          <p:cNvPr id="241" name="文本框 8"/>
          <p:cNvSpPr txBox="1"/>
          <p:nvPr/>
        </p:nvSpPr>
        <p:spPr>
          <a:xfrm>
            <a:off x="5277862" y="6295868"/>
            <a:ext cx="1636277" cy="3073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1400">
                <a:solidFill>
                  <a:srgbClr val="EA5409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defRPr>
            </a:lvl1pPr>
          </a:lstStyle>
          <a:p>
            <a:r>
              <a:t>www.gaonengjia.cn</a:t>
            </a:r>
          </a:p>
        </p:txBody>
      </p:sp>
      <p:pic>
        <p:nvPicPr>
          <p:cNvPr id="2" name="图片 1" descr="8886227247105016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015" y="3789045"/>
            <a:ext cx="2963545" cy="295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" presetClass="entr" presetSubtype="0" fill="hold" grpId="6" nodeType="afterEffect">
                                  <p:stCondLst>
                                    <p:cond delay="25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4" animBg="1" advAuto="0"/>
      <p:bldP spid="237" grpId="1" animBg="1" advAuto="0"/>
      <p:bldP spid="241" grpId="6" animBg="1" advAuto="0"/>
      <p:bldP spid="239" grpId="2" animBg="1" advAuto="0"/>
    </p:bldLst>
  </p:timing>
</p:sld>
</file>

<file path=ppt/tags/tag1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2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3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4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5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6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7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8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9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0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1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2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3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4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5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6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7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8.xml><?xml version="1.0" encoding="utf-8"?>
<p:tagLst xmlns:p="http://schemas.openxmlformats.org/presentationml/2006/main">
  <p:tag name="KSO_WM_DIAGRAM_VIRTUALLY_FRAME" val="{&quot;height&quot;:232.0000787401575,&quot;left&quot;:58.11708661417323,&quot;top&quot;:234.69590551181105,&quot;width&quot;:844.8829133858268}"/>
</p:tagLst>
</file>

<file path=ppt/tags/tag19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0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1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2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3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4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5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6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7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8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29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0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1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2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3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4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5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6.xml><?xml version="1.0" encoding="utf-8"?>
<p:tagLst xmlns:p="http://schemas.openxmlformats.org/presentationml/2006/main">
  <p:tag name="KSO_WM_DIAGRAM_VIRTUALLY_FRAME" val="{&quot;height&quot;:191.765748031496,&quot;left&quot;:58.11708661417323,&quot;top&quot;:263.31102362204723,&quot;width&quot;:844.8829133858268}"/>
</p:tagLst>
</file>

<file path=ppt/tags/tag3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3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3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1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2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3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4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5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6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4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1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2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3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4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5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6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5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1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2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3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4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5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6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6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1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2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3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4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5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6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7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1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2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3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4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5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6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7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8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89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90.xml><?xml version="1.0" encoding="utf-8"?>
<p:tagLst xmlns:p="http://schemas.openxmlformats.org/presentationml/2006/main">
  <p:tag name="KSO_WM_DIAGRAM_VIRTUALLY_FRAME" val="{&quot;height&quot;:231.99999999999994,&quot;left&quot;:57,&quot;top&quot;:234.69590551181105,&quot;width&quot;:846}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COMMONDATA" val="eyJoZGlkIjoiMjljYjU3ZmM4ZDNmZTE4MGFiOWUzYTEzZTcxMTEyZmUifQ=="/>
  <p:tag name="KSO_WPP_MARK_KEY" val="e828310d-0929-4ee0-8538-12f57126a9b3"/>
</p:tagLst>
</file>

<file path=ppt/theme/theme1.xml><?xml version="1.0" encoding="utf-8"?>
<a:theme xmlns:a="http://schemas.openxmlformats.org/drawingml/2006/main" name="封面">
  <a:themeElements>
    <a:clrScheme name="封面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封面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封面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封面">
  <a:themeElements>
    <a:clrScheme name="封面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封面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封面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 panose="020F0502020204030204"/>
            <a:ea typeface="Calibri" panose="020F0502020204030204"/>
            <a:cs typeface="Calibri" panose="020F0502020204030204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1906</Words>
  <Application>WPS 演示</Application>
  <PresentationFormat/>
  <Paragraphs>345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62" baseType="lpstr">
      <vt:lpstr>Arial</vt:lpstr>
      <vt:lpstr>宋体</vt:lpstr>
      <vt:lpstr>Wingdings</vt:lpstr>
      <vt:lpstr>Calibri</vt:lpstr>
      <vt:lpstr>Calibri Light</vt:lpstr>
      <vt:lpstr>Arial</vt:lpstr>
      <vt:lpstr>等线</vt:lpstr>
      <vt:lpstr>Helvetica</vt:lpstr>
      <vt:lpstr>Gotham Rounded Light</vt:lpstr>
      <vt:lpstr>Segoe Print</vt:lpstr>
      <vt:lpstr>HYZhengYuan 65W</vt:lpstr>
      <vt:lpstr>HYZhengYuan 55W</vt:lpstr>
      <vt:lpstr>Gotham Rounded Medium</vt:lpstr>
      <vt:lpstr>Gotham Rounded Light</vt:lpstr>
      <vt:lpstr>HYZhengYuan 55W</vt:lpstr>
      <vt:lpstr>HYZhengYuan 65W</vt:lpstr>
      <vt:lpstr>Gotham Rounded Medium</vt:lpstr>
      <vt:lpstr>HYZhengYuan 45W</vt:lpstr>
      <vt:lpstr>微软雅黑</vt:lpstr>
      <vt:lpstr>Arial Unicode MS</vt:lpstr>
      <vt:lpstr>HYZhengYuan 45W</vt:lpstr>
      <vt:lpstr>Wide Latin</vt:lpstr>
      <vt:lpstr>Calibri</vt:lpstr>
      <vt:lpstr>Calibri Light</vt:lpstr>
      <vt:lpstr>HYZhengYuan 45W</vt:lpstr>
      <vt:lpstr>HYZhengYuan 55W</vt:lpstr>
      <vt:lpstr>HYZhengYuan 65W</vt:lpstr>
      <vt:lpstr>Helvetica</vt:lpstr>
      <vt:lpstr>Sweetie</vt:lpstr>
      <vt:lpstr>Windsor Std Light</vt:lpstr>
      <vt:lpstr>汉仪正圆-65W</vt:lpstr>
      <vt:lpstr>汉仪君黑-55W</vt:lpstr>
      <vt:lpstr>Mona Medium</vt:lpstr>
      <vt:lpstr>汉仪雅酷黑 45W</vt:lpstr>
      <vt:lpstr>封面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教育机构高能家洪恩英语</cp:lastModifiedBy>
  <cp:revision>13</cp:revision>
  <dcterms:created xsi:type="dcterms:W3CDTF">2021-12-10T06:03:00Z</dcterms:created>
  <dcterms:modified xsi:type="dcterms:W3CDTF">2026-01-16T01:48:48Z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0AC3E761FBA14D778CD2AF99F8E0F389</vt:lpwstr>
  </property>
</Properties>
</file>